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tags/tag1.xml" ContentType="application/vnd.openxmlformats-officedocument.presentationml.tags+xml"/>
  <Override PartName="/ppt/ink/inkAction3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141410870" r:id="rId2"/>
    <p:sldId id="2141410871" r:id="rId3"/>
    <p:sldId id="2141410872" r:id="rId4"/>
    <p:sldId id="328" r:id="rId5"/>
    <p:sldId id="2141410874" r:id="rId6"/>
    <p:sldId id="2141410873" r:id="rId7"/>
    <p:sldId id="2141410897" r:id="rId8"/>
    <p:sldId id="337" r:id="rId9"/>
    <p:sldId id="499" r:id="rId10"/>
    <p:sldId id="2141410880" r:id="rId11"/>
    <p:sldId id="2141410884" r:id="rId12"/>
    <p:sldId id="2141410886" r:id="rId13"/>
    <p:sldId id="2141410875" r:id="rId14"/>
    <p:sldId id="2141410887" r:id="rId15"/>
    <p:sldId id="492" r:id="rId16"/>
    <p:sldId id="2141410891" r:id="rId17"/>
    <p:sldId id="504" r:id="rId18"/>
    <p:sldId id="2141410878" r:id="rId19"/>
    <p:sldId id="2141410879" r:id="rId20"/>
    <p:sldId id="2141410900" r:id="rId21"/>
    <p:sldId id="2141410899" r:id="rId22"/>
    <p:sldId id="2141410882" r:id="rId23"/>
    <p:sldId id="2141410883" r:id="rId24"/>
    <p:sldId id="501" r:id="rId25"/>
    <p:sldId id="2141410902" r:id="rId26"/>
    <p:sldId id="2141410909" r:id="rId27"/>
    <p:sldId id="2141410843" r:id="rId28"/>
    <p:sldId id="502" r:id="rId29"/>
    <p:sldId id="2141410901" r:id="rId30"/>
    <p:sldId id="338" r:id="rId31"/>
    <p:sldId id="2141410892" r:id="rId32"/>
    <p:sldId id="2141410893" r:id="rId33"/>
    <p:sldId id="2141410861" r:id="rId34"/>
    <p:sldId id="2141410837" r:id="rId35"/>
    <p:sldId id="466" r:id="rId36"/>
    <p:sldId id="469" r:id="rId37"/>
    <p:sldId id="470" r:id="rId38"/>
    <p:sldId id="471" r:id="rId39"/>
    <p:sldId id="2141410905" r:id="rId40"/>
    <p:sldId id="2141410896" r:id="rId41"/>
    <p:sldId id="2141410834" r:id="rId42"/>
    <p:sldId id="432" r:id="rId43"/>
    <p:sldId id="423" r:id="rId44"/>
    <p:sldId id="2141410906" r:id="rId45"/>
    <p:sldId id="2141410907" r:id="rId46"/>
    <p:sldId id="2141410864" r:id="rId47"/>
    <p:sldId id="21414109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0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5:26:20.6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767">
    <iact:property name="dataType"/>
    <iact:actionData xml:id="d0">
      <inkml:trace xmlns:inkml="http://www.w3.org/2003/InkML" xml:id="stk0" contextRef="#ctx0" brushRef="#br0">3477 10206 24575 0,'-46'4'0'12,"0"0"0"0,0 0 0 0,0 0 0 0,-1 1 0 0,1-1 0 0,5 3 0 0,5 0 0 0,-4 2 0 0,-9 1 0 0,-8 1 0 0,-2 1 0 0,6 2 0 0,12 2 0 0,9 7 0 0,10 4 0 0,2 10 0 0,0 0 0 0,-11-8 0 0,-1 1 0 0,6 9 0 0,1 4 0 1,6-12 0-1,0 0 0 0,1 1 0 0,-7 12 0 0,4 2 0 0,12-9 0 0,3 1 0 0,0-3 0 0,-4-4 0 0,3-2 0 0,5 13 0 0,4-4 0 0,-2-4 0 0,0 18 0 0,0-22 0 0,0 16 0 0,17-6 0 0,-13-11 0 0,11-4 0 0,3 1 0 0,-3-1 0 1,0 0 0-1,4 5 0 0,2 1 0 0,2 5 0 0,0-1 0 0,-4-6 0 0,0-1 0 0,-4 1 0 0,-1 1 0 0,4 7 0 0,0-1 0 0,11 6 0 0,-7-6 0 0,2-2 0 0,16-1 0 0,-17-10 0 0,0 0 0 0,15 13 0 0,-15-13 0 0,0 0 0 0,17 11 0 1,-18-7 0-1,3-2 0 0,14-9 0 0,1-2 0 0,-12 5 0 0,1 0 0 0,4-8 0 0,5-3 0 0,-2 2 0 0,7 8 0 0,0 0 0 0,5-3 0 0,1-1 0 0,-6-4 0 0,0 1 0 0,6 7 0 0,1-2 0 0,-2-13 0 0,0-2 0 0,-3 8 0 0,0-1 0 1,6-7 0-1,-3-2 0 0,-18 1 0 0,-1 0 0 0,7 0 0 0,1 0 0 0,9 0 0 0,1 0 0 0,-2 0 0 0,0 0 0 0,3 1 0 0,-1-2 0 0,-5-6 0 0,-2-3 0 0,-11 0 0 0,0-1 0 0,8-6 0 0,0-4 0 0,-7-2 0 0,-1 0 0 0,-2 3 0 1,2 0 0-1,12-7 0 0,-2-1 0 0,-20 9 0 0,0-2 0 0,13-6 0 0,6-3 0 0,-5-1 0 0,-9 0 0 0,-2-3 0 0,1 1 0 0,4-6 0 0,-1-1 0 0,-3 1 0 0,-4-4 0 0,-3 0 0 0,1-1 0 0,5-4 0 0,1 0 0 0,-5-1-202 0,-8 0 1 1,-4-1 0-1,-1 4 201 0,6-4 0 0,-5 1 0 0,-8 11 0 0,-4-3 0 0,-3 1 0 0,-2-6 0 0,-4 0 0 0,-5-1 0 0,0 10 0 0,-5-1 0 0,-2-1 0 0,-2 1 0 0,2 1 0 0,-5-5 0 0,-1 1 0 0,-1 1 0 0,-2-1-461 0,2 3 0 0,-3-2 0 1,0 0 0-1,-2 3 0 0,2 3 461 0,-3 4 0 0,0 3 0 0,0 2 0 0,0 0 0 0,4 1 0 0,1-1 0 0,-1 2 0 0,-2 1-17 0,-7-1 0 0,-3 2 0 0,-2 1 0 0,2 2 17 0,3 3 0 0,1 2 0 0,0 2 0 0,1-1 0 0,-8-2 0 0,2 1 0 1,0 3 0-1,-3 2 0 0,1 2 0 0,5 3 0 0,5 2 0 0,2 2 0 0,-12-1 0 0,-1 0 0 0,4-1 0 0,1 2 0 0,5 7 0 0,-2 1 0 0,3-8 0 0,-3-2 0 0,3 5 0 0,2 12 0 0,1 1 0 0,-3-9 0 0,-3-2 0 0,5 1 0 0,3 6 0 1,2 4 0-1,4 3 0 0,-1 4 0 0,0 1 0 0,-4 1 0 0,0 0 0 0,2 2 0 0,7 1 0 0,3 2 0 0,-1-1 0 0,-4-1 0 0,-1-2 0 0,6-1 265 0,7-1 1 0,2-4-266 0,-4 0 2366 0,9 4-2366 0,9-22 20 0,0 5 0 0,0-8 0 0,0 0 0 1</inkml:trace>
    </iact:actionData>
  </iact:action>
  <iact:action type="add" startTime="35238">
    <iact:property name="dataType"/>
    <iact:actionData xml:id="d1">
      <inkml:trace xmlns:inkml="http://www.w3.org/2003/InkML" xml:id="stk1" contextRef="#ctx0" brushRef="#br0">29463 9280 24575 0,'-42'0'0'8,"-1"0"0"0,1 0 0 0,-1 0 0 1,2 4 0-1,1 3 0 0,0 0 0 1,-3 0 0-1,2-3 0 0,-3-1 0 0,-1 0 0 1,1 2 0-1,2 3-738 0,-5 7 1 1,2 3-1-1,2 2 1 0,0-2 737 1,4-3 0-1,0-1 0 0,2 1 0 0,0 2 0 1,1 4 0-1,1 2 0 0,0 1 0 1,1 1 0-1,0-1 0 0,1 2 0 0,0 0 0 1,0 1 0-1,0 0 0 0,-1 1 0 1,0 2 0-1,3 0 0 0,3 2 0 1,1 1 0-1,1 1 0 0,0-1 0 0,-2 0 0 1,0 0 0-1,0 0 0 0,3 1 0 1,-3 10 0-1,2 0 0 0,2 0 311 0,4-7 0 1,0-2 0-1,1 0-311 0,-10 13 0 1,6-4 242-1,15-15 0 0,3-1-242 1,-4 0 0-1,1-1 0 0,8 13 0 0,0 6 1533 1,17-8-1533-1,-13 8 0 0,17-14 0 1,0 1 0-1,-14 19 0 0,21-11 0 0,3-2 0 1,-15 3 0-1,9-19 0 0,3 0 0 1,-5 4 0-1,0-1 0 0,1-9 0 1,2-1 0-1,14 8 0 0,2-1 0 0,-8-5 0 1,2-1 0-1,9-2 0 0,2 0 0 1,-8 4 0-1,0 0 0 0,6-3 0 0,2-3 0 1,-4-3 0-1,0-1 0 0,4 4 0 1,1-1 0-1,-6-9 0 0,2-2 0 1,-1 5 0-1,3 0 0 0,-1-1 0 0,-4-4 0 1,-2-1 0-1,3-1-375 0,10 1 0 1,2 0 1-1,0 0 374 0,-4 1 0 0,0-1 0 1,-1-1 0-1,-4-4 0 0,-1-1 0 1,1 0 0-1,2 3 0 0,0 1 0 1,0-5 0-1,-2-8 0 0,-2-5 0 0,1 2 0 1,-2 5 0-1,0 0 0 0,-2-3 0 1,-1-6 0-1,-2-4 0 0,0 1 0 0,3 0 0 1,1 0 0-1,-2-1 0 0,0-4 0 1,-1-2 0-1,0 0 0 0,-5 8 0 1,-1 1 0-1,2-1 0 0,0-2 0 0,5-7 0 1,0-2 0-1,1 0 0 0,-1 1 0 1,-4 8 0-1,1 1 0 0,-2 0 0 0,0-1 0 1,0-5 0-1,0-2 0 0,-1 0 0 1,-2 1 0-1,2 0 0 0,-2 2 0 1,-2-2-228-1,-3-1 1 0,-1-1-1 0,-3-2 228 1,-3 0 0-1,-3-2 0 0,-1-1 0 1,3-10 0-1,-2-2 0 0,-3 2 0 0,-7 10 0 1,-2 2 0-1,-4-1 0 0,-5-7 0 1,-4-1 0-1,-4 3 0 0,-3 6 0 1,-4 4 0-1,-3 0 0 0,-8-1 0 0,-6 2 0 1,2-1 0-1,3-3 0 0,0-2 0 1,-3 1-355-1,2 8 0 0,-4 1 0 0,-1 0 0 1,2 2 355-1,-5-5 0 0,2 1 0 1,-1 0 0-1,7 6 0 0,0 0 0 1,0 1 0-1,0 2-192 0,-7 0 0 0,0 3 1 1,0 0 191-1,2 1 0 0,1 1 0 1,-1 3 0-1,-3 4 0 0,0 3 0 0,-1 0 0 1,-1 0 0-1,-1 0 0 0,-2 1 0 1,4 4 0-1,-2 1 0 0,-1 1 0 1,2-1 0-1,-5 0 0 0,1-1 0 0,-1 2 0 1,-5 3 0-1,-1 2 0 0,4 1 0 1,11-1 0-1,2 2 0 0,1-1 484 0,-8 3 0 1,2 1-484-1,8 2 0 0,1-1 322 1,4-2 1-1,4-1-323 0,-5 4 1506 1,-6 20-1506-1,24-28 683 0,-22 28-683 0,13-29 0 1,-8 22 0-1,10-24 0 0,11 23 0 1,8-21 0-1,0 13 0 0,0-17 0 1</inkml:trace>
    </iact:actionData>
  </iact:action>
  <iact:action type="add" startTime="50755">
    <iact:property name="dataType"/>
    <iact:actionData xml:id="d2">
      <inkml:trace xmlns:inkml="http://www.w3.org/2003/InkML" xml:id="stk2" contextRef="#ctx0" brushRef="#br0">29407 9847 24575 0,'-17'45'0'29,"0"0"0"1,5 4 0-1,-1 1 0 1,-11-4 0 0,2-2 0-1,11-11 0 1,3-3 0 0,-1 3 0-1,-8-20 0 1,13 23 0 0,-13-7 0-1,17 9 0 1,0-17 0-1,-16 21 0 1,-5-36 0 0,0 36 0-1,-5-21 0 1,24 0 0 0,-6-4 0-1,8-9 0 1,-17 11 0 0,13-6 0-1,-13 21 0 1,0-13 0-1,13 0 0 1,-29 4 0 0,12-6 0-1,-9-7 0 1,11 22 0 0,-23-13 0-1,17 8 0 1,-13-10 0 0,21-10 0-1,9 7 0 1,6-11 0-1,-23 28 0 1,21-12 0 0,-30 0 0-1,30-4 0 1,-13 0 0 0,0-5 0-1,13 7 0 1,-21-10 0 0,23 7 0-1,-7-11 0 1,-8 11 0-1,13 1 0 1,-29 4 0 0,28 0 0-1,-11-4 0 1,16-9 0 0,-17 11 0-1,13-6 0 1,-13 21 0 0,17-30 0-1,-9 29 0 1,-9-3 0-1,3-2 0 1,0 0 0 0,-6 6 0-1,4 8 0 1,17-40 0 0,-16 23 0-1,11-4 0 1,-11 0 0 0,7-4 0-1,7-17 0 1,-6 0 0 0</inkml:trace>
    </iact:actionData>
  </iact:action>
  <iact:action type="add" startTime="53851">
    <iact:property name="dataType"/>
    <iact:actionData xml:id="d3">
      <inkml:trace xmlns:inkml="http://www.w3.org/2003/InkML" xml:id="stk3" contextRef="#ctx0" brushRef="#br0">27970 12398 24575 0,'0'33'0'30,"0"-1"0"1,0-3 0 0,0 1 0 0,0 7 0 0,0-1 0-1,0-6 0 1,0-1 0 0,0 12 0 0,0 0 0 0,0-6 0-1,0-1 0 1,0 5 0 0,0-2 0 0,0-8 0 0,0-1 0 0,0 4 0-1,0-1 0 1,0 2 0 0,0 20 0 0,0-24 0 0,0 9 0-1,0-9 0 1,0 24 0 0,0-36 0 0,0 33 0 0,0-37 0-1,17 5 0 1,-13 8 0 0,13-5 0 0,-17 0 0 0,0-5 0 0,17 1 0-1,-5-4 0 1,7 6 0 0,7 6 0 0,-5-4 0 0,0 0 0-1,-5 13 0 1,-16-30 0 0,17 13 0 0,-4-17 0 0,22 16 0-1,-22-11 0 1,21 11 0 0,-13-16 0 0,0 0 0 0,4 9 0 0,-6-7 0-1,10 6 0 1,9 9 0 0,8 4 0 0,-17-2 0 0,-1 0 0-1,14 2 0 1,-14-12 0 0,-4-1 0 0,-11 0 0 0,20-6 0-1,-12 23 0 1,9-20 0 0,-11 28 0 0,6-29 0 0,-21 13 0 0,30 0 0-1,-30-13 0 1,13 13 0 0,-17-17 0 0,17 0 0 0,-13 0 0-1,21 0 0 1,-6 8 0 0,10-6 0 0,9 7 0 0,-9 8 0-1,-10-13 0 1,-10 13 0 0,8-17 0 0,4 0 0 0,16 0 0 0,1 0 0-1,-17 0 0 1,-4 0 0 0,-9 0 0 0,28 0 0 0,6 0 0-1,3 1 0 1,0-2 0 0,2-16 0 0,-4 15 0 0,0 0 0-1,-10-15 0 1,5 17 0 0,-13 0 0 0,-23 0 0 0,7 0 0 0</inkml:trace>
    </iact:actionData>
  </iact:action>
  <iact:action type="add" startTime="66321">
    <iact:property name="dataType"/>
    <iact:actionData xml:id="d4">
      <inkml:trace xmlns:inkml="http://www.w3.org/2003/InkML" xml:id="stk4" contextRef="#ctx0" brushRef="#br1">28594 11925 24575 0,'-39'0'0'20,"1"0"0"0,-1 0 0 0,-9-8 0 0,2 0 0 0,4 6 0 0,2-1 0 0,10-5 0 0,1 0 0 0,-6 2 0 0,-3 3 0 0,2 2 0 0,-2 1 0 0,3-1 0 0,-4-3 0 0,0 0 0 0,-1 3 0 0,-3 1 0 0,2 1 0 0,-4-1 0 0,4 0 0 0,9 0 0 0,1 0 0 0,-7 0 0 0,7 0 0 1,18 0 0-1,-21 0 0 0,13 0 0 0,-8 0 0 0,-7 0 0 0,24 0 0 0,-22 8 0 0,30-6 0 0,-13 7 0 0,17-9 0 0,-17 0 0 0,13 16 0 0,-13-11 0 0,9 28 0 0,6-29 0 0,-7 13 0 0,9 0 0 0,0-13 0 0,-16 21 0 0,11-22 0 0,-11 22 0 0,16-21 0 0,0 30 0 0,0-30 0 0,0 29 0 1,0-28 0-1,0 11 0 0,0-7 0 0,0-7 0 0,0 23 0 0,0-21 0 0,0 30 0 0,0-5 0 0,0 11 0 0,0 6 0 0,0-8 0 0,0-17 0 0,0 4 0 0,16-6 0 0,-11-6 0 0,11 20 0 0,-16-28 0 0,0 28 0 0,0-29 0 0,0 22 0 0,9-7 0 0,-7-7 0 0,6 22 0 0,-8-30 0 1,0 30 0-1,0-22 0 0,0 7 0 0,0 6 0 0,0-4 0 0,0 0 0 0,0 13 0 0,0-30 0 0,0 21 0 0,0-6 0 0,0-6 0 0,0 20 0 0,0-28 0 0,0 28 0 0,0-20 0 0,0 6 0 0,0 6 0 0,17-21 0 0,-13 30 0 0,13-30 0 0,-17 29 0 0,17-28 0 0,-13 20 0 0,13-23 0 0,0 23 0 1,-13-4 0-1,13 17 0 0,-9-17 0 0,-6 4 0 0,7-23 0 0,7 40 0 0,-11-33 0 0,11 41 0 0,1-37 0 0,-13 22 0 0,13-22 0 0,-17 20 0 0,17-12 0 0,-13 0 0 0,13 5 0 0,-17-7 0 0,8 10 0 0,-6-8 0 0,7 13 0 0,-9-13 0 0,17 0 0 0,-13 4 0 0,13-6 0 0,-17-7 0 1,16 22 0-1,5-5 0 0,0 11 0 0,-4-10 0 0,-17 3 0 0,9-29 0 0,-7 30 0 0,6-21 0 0,9 5 0 0,-13 8 0 0,13-22 0 0,-17 13 0 0,17-17 0 0,-13 16 0 0,30-11 0 0,-30 11 0 0,13-16 0 0,-9 17 0 0,-6-13 0 0,6 13 0 0,9-17 0 0,-13 9 0 0,30-7 0 0,-13 6 0 0,8-8 0 1,-10 0 0-1,7 17 0 0,20-13 0 0,-2 13 0 0,-12-17 0 0,-1 0 0 0,7 17 0 0,-17-13 0 0,4 13 0 0,-23-17 0 0,40 0 0 0,-17 17 0 0,21-13 0 0,-10 13 0 0,-7-17 0 0,9 8 0 0,-8-6 0 0,-12 6 0 0,8-8 0 0,-5 0 0 0,0 17 0 0,12-13 0 0,-29 13 0 0,22-17 0 0,-7 0 0 1,-7 17 0-1,22-13 0 0,-13 13 0 0,25-17 0 0,-6 0 0 0,-13 0 0 0,0 0 0 0,13 0 0 0,7 0 0 0,-10 0 0 0,-16 0 0 0,13 0 0 0,-21 0 0 0,22 17 0 0,-5-13 0 0,7 13 0 0,-7-17 0 0,6 0 0 0,-7 0 0 0,17 0 0 0,-23 0 0 0,19 0 0 0,-21 8 0 0,0-6 0 1,13 7 0-1,-30-9 0 0,21 0 0 0,-23 0 0 0,24 0 0 0,-22 0 0 0,29 0 0 0,-28 0 0 0,28 0 0 0,-29 0 0 0,22 0 0 0,-24 0 0 0,23 0 0 0,-21 0 0 0,30 0 0 0,-30 0 0 0,29 0 0 0,-20 0 0 0,23 0 0 0,-7 0 0 0,9 0 0 0,8 0 0 0,-23 0 0 0,19 0 0 0,-38 0 0 1,38 0 0-1,-35 0 0 0,35 17 0 0,-38-13 0 0,13 13 0 0,0-17 0 0,-13 0 0 0,12 0 0 0,1 16 0 0,-13-11 0 0,22 11 0 0,-24 1 0 0,6-13 0 0,9 22 0 0,4-24 0 0,0 23 0 0,-4-21 0 0,0 13 0 0,-5 0 0 0,7-13 0 0,6 13 0 0,-21-1 0 0,13-11 0 0,-17 11 0 1</inkml:trace>
    </iact:actionData>
  </iact:action>
  <iact:action type="add" startTime="72331">
    <iact:property name="dataType"/>
    <iact:actionData xml:id="d5">
      <inkml:trace xmlns:inkml="http://www.w3.org/2003/InkML" xml:id="stk5" contextRef="#ctx0" brushRef="#br1">31126 15176 24575 0,'2'49'0'32,"1"0"0"0,-1 0 0 0,0-1 0 0,-1 7 0 1,-1-3 0-1,1 1 0 0,2 1 0 0,0 0 0 0,-1-5 0 1,-1-3 0-1,-2-5 0 0,1-4 0 0,0-3 0 1,0 6 0-1,0-5 0 0,0 1 0 0,0 8 0 0,1-11 0 1,-2-3 0-1,-7-9 0 0,6-4 0 0,-7-17 0 1,9 0 0-1,-16 0 0 0,-22 0 0 0,4 0 0 0,-2 0 0 1,11 0 0-1,4 0 0 0,-25 0 0 0,6-17 0 1,-6 13 0-1,8-29 0 0,9 28 0 0,3-3 0 0,-1 0 0 1,-6 8 0-1,-14 0 0 0,29 0 0 0,-24 0 0 0,33 0 0 1,-41 0 0-1,37 0 0 0,-6 0 0 0,-6 0 0 1,4 0 0-1,0 0 0 0,-13 0 0 0,30 0 0 0,-21 0 0 1,6 0 0-1,-27 0 0 0,12 0 0 0,-18 0 0 1,22 16 0-1,-7-11 0 0,16 11 0 0,-4-16 0 0,31 0 0 1,4 0 0-1,37-16 0 0,-16 9 0 0,5 1 0 1,2-4 0-1,5-3 0 0,-5 0 0 0,-2-1 0 0,-2-1 0 1,16-4 0-1,-6 0 0 0,-14-2 0 0,-9 4 0 0,12 17 0 1,-29 0 0-1,-4 0 0 0,-46 0 0 0,6 0 0 1,-6 0 0-1,9 0 0 0,-2-1 0 0,0 2 0 0,-3 3 0 1,1 2 0-1,0 1 0 0,1-1 0 0,1 1 0 1,4 1 0-1,2 2 0 0,5 1 0 0,3 6 0 0,55-17 0 1,10 0 0-1,6 0 0 0,-9-17 0 0,-16 13 0 1,-4-13 0-1,-17 17 0 0,-17 0 0 0,-4 0 0 0,-16 17 0 1,16 12 0-1,18 10 0 0,6 4 0 0,-2-14 0 0,2-1 0 1,6 14 0-1,-1-4 0 0,-8-17 0 0,0-21 0 1,0-47 0-1,8 17 0 0,1 0 0 0,-8-1 0 0,2 3 0 1,13-8 0-1,-16 11 0 0,0 37 0 0,0-16 0 1,0 40 0-1,0-7 0 0,0 18 0 0,17-8 0 0,-13-26 0 1,13-9 0-1,-17-39 0 0,0 5 0 0,0 9 0 1,0 21 0-1,0 21 0 0,0 9 0 0,0-12 0 0,9-9 0 1,-7-9 0-1,6 0 0 0,-8 0 0 0,0 0 0 1</inkml:trace>
    </iact:actionData>
  </iact:action>
  <iact:action type="add" startTime="79694">
    <iact:property name="dataType"/>
    <iact:actionData xml:id="d6">
      <inkml:trace xmlns:inkml="http://www.w3.org/2003/InkML" xml:id="stk6" contextRef="#ctx0" brushRef="#br1">30200 16367 24575 0,'28'0'0'71,"-2"0"0"0,2 0 0 0,2 0 0 0,1 0 0 1,3 0 0-1,-1 0 0 0,13 0 0 0,-27 0 0 1,7 0 0-1,-22 0 0 0,13 0 0 0,-17 0 0 1</inkml:trace>
    </iact:actionData>
  </iact:action>
  <iact:action type="add" startTime="83196">
    <iact:property name="dataType"/>
    <iact:actionData xml:id="d7">
      <inkml:trace xmlns:inkml="http://www.w3.org/2003/InkML" xml:id="stk7" contextRef="#ctx0" brushRef="#br2">30257 16461 24575 0,'45'-9'0'20,"1"0"0"1,-1 0 0 0,-3 5 0 0,-1 1 0 0,-4-3 0-1,2-11 0 1,-2 1 0 0,0 13 0 0,-1 2 0 0,-6-8 0-1,-1 1 0 1,-1 7 0 0,1 2 0 0,6-1 0 0,1 0 0-1,-6 0 0 1,1 0 0 0,15 0 0 0,0 0 0 0,-14 0 0-1,-3 0 0 1,1 0 0 0,-5 0 0 0,-6 0 0 0,6 0 0-1,-4 0 0 1,0 0 0 0,13 0 0 0,-30 0 0 0,21 17 0-1,-23-13 0 1,7 29 0 0,-9-29 0 0,16 38 0 0,-11-18 0-1,11 22 0 1,-16-17 0 0,0 7 0 0,0-3 0 0,0-12 0-1,0 9 0 1,0-1 0 0,0-10 0 0,0 11 0 0,-16 7 0 0,11-7 0-1,-20-11 0 1,6 6 0 0,7-4 0 0,-5 0 0 0,0 12 0-1,13-28 0 1,-30 11 0 0,30-7 0 0,-13-7 0 0,9 23 0-1,-11-21 0 1,-10 13 0 0,-18 0 0 0,7-13 0 0,9 5 0-1,-1-1 0 1,-1-8 0 0,-11 0 0 0,2 0 0 0,12 0 0-1,-12 0 0 1,-2 0 0 0,2 0 0 0,6 0 0 0,-1 0 0-1,-14 0 0 1,5 17 0 0,-6-13 0 0,23 4 0 0,-1 1 0-1,-1-4 0 1,1-2 0 0,-16-1 0 0,12 7 0 0,30-9 0-1,-13 0 0 1,9 0 0 0,-28 0 0 0,3 16 0 0,-14-11 0 0,12 28 0-1,5-29 0 1,9 13 0 0,-21-17 0 0,19 0 0 0,-23 0 0-1,25 0 0 1,-13 0 0 0,30 0 0 0,-21 0 0 0,23 0 0-1,-23 0 0 1,20 0 0 0,-28 0 0 0,12 0 0 0,-9 0 0-1,12 0 0 1,-8 0 0 0,5 0 0 0,-16 0 0 0,16 0 0-1,-5 0 0 1,24 0 0 0,-23 0 0 0,21 0 0 0,-30 0 0-1,30 0 0 1,-30 0 0 0,30 0 0 0,-21 0 0 0,23 0 0-1,-23 0 0 1,4 0 0 0,-17 0 0 0,9 0 0 0,10 0 0-1,-7 0 0 1,22 0 0 0,-29 0 0 0,28 0 0 0,-11 0 0 0,-1 0 0-1,4 0 0 1,-6-17 0 0,-6-4 0 0,4 0 0 0,-17 5 0-1,17 16 0 1,5-9 0 0,-10-10 0 0,3-2 0 0,-6-5 0-1,-1 2 0 1,-11 0 0 0,-4 0 0 0,6-3 0 0,-3-2 0-1,4 5 0 1,2 7 0 0,4 4 0 0,-14-5 0 0,27 9 0-1,11 18 0 1,-9-7 0 0,-4 40 0 0,0-34 0 0,-12 26 0-1,20-34 0 1,-39 0 0 0,23 0 0 0,-1 0 0 0,-9 0 0-1,0 0 0 1,0 0 0 0,2 0 0 0,7-2 0 0,4 4 0-1,-4 14 0 1,-3-11 0 0,29 20 0 0,-13-23 0 0,17 23 0-1,0-4 0 1,0 0 0 0,0 13 0 0,0-30 0 0,0 13 0 0,0-17 0-1,-9 8 0 1,-10-6 0 0,7 23 0 0,-5-20 0 0,17 11 0-1,0-16 0 1,17 0 0 0,13 0 0 0,3 0 0 0,7 0 0-1,7 0 0 1,0 0 0 0,-13 0 0 0,5 0 0 0,2 0 0-1,11 0 0 1,-11 0 0 0,0 0 0 0,9 0 0 0,-17 0 0-1,-3 0 0 1,-6 0 0 0,1 0 0 0,-42 0 0 0,-12 17 0-1,-2-15 0 1,-4 0 0 0,1 15 0 0,-1 0 0 0,0-14 0-1,3-2 0 1,-6 16 0 0,13-17 0 0,23 0 0 0,19 0 0-1,19-6 0 1,10-5 0 0,-9 0 0 0,3-3 0 0,2 1-285 0,-3 5 1-1,2 0-1 1,1 1 1 0,-2-3 284 0,9-8 0 0,-2-1 0-1,0 3 0 1,-5 10 0 0,-1 3 0 0,-3 0 0 0,3-6 0-1,-4 1 0 1,-3 7 0 0,-5 2 0 0,1-1 0 0,-12 0 0-1,-18 0 0 1,-35 17 569 0,-2-11 0 0,-2 0-569 0,7 4 0-1,-1-1 0 1,-16-3 0 0,18-3 0 0,44-3 0 0,20-9 0-1,12 1 0 1,5-3 0 0,-1-3 0 0,-1-1 0 0,-5 5 0-1,0-1 0 1,-1-7 0 0,-2 2 0 0,10 12 0 0,-29-13 0-1,-8 34 0 1,-36-7 0 0,-5 1 0 0,20 10 0 0,-26-4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5:26:20.61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act:action type="add" startTime="46794">
    <iact:property name="dataType"/>
    <iact:actionData xml:id="d0">
      <inkml:trace xmlns:inkml="http://www.w3.org/2003/InkML" xml:id="stk0" contextRef="#ctx0" brushRef="#br0">9431 8278 24575 0,'0'50'0'13,"0"1"0"0,0-10 0 1,0 7 0-1,0 2 0 0,0 2 0 1,0-2 0-1,-1-1 0 1,1 0 0-1,0 0 0 0,0 1 0 1,1 3-291-1,0-4 1 1,1 2-1-1,0 3 1 0,1 0-1 1,-1-1 1-1,1 0-1 0,0-4 291 1,0 0 0-1,0-2 0 1,1-1 0-1,-1 0 0 0,1-1 0 1,0 0 0-1,2 6 0 1,0 0 0-1,0 0 0 0,0-1 0 1,0-1 0-1,-1 5 0 0,0-1 0 1,0-1 0-1,-1-3 0 1,-1 1 0-1,0-2 0 0,-1 0 0 1,-1 7 0-1,-2-1 0 1,1-3 0-1,0 0 0 0,0-1 174 1,0-10 0-1,0 2 1 0,0-2-175 1,0 3 0-1,0 0 0 1,-2-8 0-1,-2 2 0 0,2-2 0 1,1 2 0-1,0-1 183 1,-2 15 1-1,-3-1-184 0,-3-16 0 1,1-1 0-1,6 4 0 0,0 0 0 1,-7-8 0-1,1 1 518 1,7 6 1-1,2 1-519 0,-1 1 0 1,0 0 53-1,1-3 1 1,-2-1-54-1,-7-1 0 0,0-1 0 1,6 0 0-1,-1-1 0 0,-13 20 0 1,14-14 0-1,4-1 0 1,-2 6 0-1,-9-7 0 0,1-1 0 1,4 8 0-1,-5-7 0 1,1 4 0-1,4-4 0 0,1 3 0 1,1-2 0-1,1 3 0 0,0 0 0 1,-1 2 0-1,-2 3 0 1,2-5 0-1,2 13 0 0,0-20 0 1,0-1 0-1,0 7 0 1,0-9 0-1,8 24 0 0,-6-20 0 1,2-2 0-1,1 1 0 0,3 2 0 1,1-3 0-1,-5 5 0 1,13-5 0-1,-1-3 0 0,-11-7 0 1,11 17 0-1,1-17 0 1,-13 4 0-1,22-23 0 0,-24 23 0 1,23-4 0-1,-21 0 0 0,13-4 0 1,0 0 0-1,4-13 0 1,8 13 0-1,7-17 0 0,10 0 0 1,-4 8 0-1,-11-7 0 1,1 0 0-1,-4 4 0 0,1-1 0 1,-1-4 0-1,2 0 0 0,8 0 0 1,-2 0 0-1,6 0 0 1,10 0 0-1,-5-9 0 0,-14 7 0 1,20-6 0-1,-24 8 0 1,17-17 0-1,-6 13 0 0,-17-13 0 1,0 0 0-1,15 13 0 0,-8-30 0 1,22 30 0-1,-18-21 0 1,12 6 0-1,-10 7 0 0,-7-22 0 1,9 13 0-1,-16 7 0 1,2-1 0-1,4-3 0 0,1 0 0 1,0-4 0-1,0-2 0 0,1-1 0 1,-3-1 0-1,-3-2 0 1,-2 0 0-1,2 3 0 0,-1 3 0 1,0-7 0-1,-2 11 0 1,0 0 0-1,0-11 0 0,2-2 0 1,0-1 0-1,0-12 0 0,0 11 0 1,-4 3 0-1,-15 9 0 1,13-4 0-1,-17 6 0 0,17-11 0 1,-13-16 0-1,5 10 0 1,-1-1 0-1,-7 6 0 0,-2-1 0 1,1-17 0-1,0-1 0 0,0 15 0 1,0 1 0-1,0-4 0 1,0 0 0-1,0-7 0 0,0 0 0 1,0 5 0-1,0 0 0 1,0-10 0-1,0-3 0 0,0 16 0 1,0-1 0-1,0 2 0 0,0-13 0 1,0-1 0-1,0 10 0 1,0-1 0-1,0 2 0 0,1-1 0 1,-2 1 0-1,-7-7 0 1,-1 1 0-1,7 16 0 0,0-1 0 1,-15-14 0-1,0-2 0 0,15 15 0 1,0-1 0-1,-15-17 0 1,0-1 0-1,15 15 0 0,0 1 0 1,-6 0 0-1,-1 1 0 1,4 1 0-1,2 1 0 0,3-1 0 1,-2-1 0-1,-11-2 0 0,1 1 0 1,9 0 0-1,1 0 0 1,-6 2 0-1,0 1 0 0,8-8 0 1,0-8 0-1,-17 1 0 1,13 6 0-1,-13 14 0 0,0-2 0 1,14 0 0-1,2-1 0 0,-12 0 0 1,1-1 0-1,11-7 0 1,0 1 0-1,-12 6 0 0,0 1 0 1,11 1 0-1,0-1 0 1,-7-15 0-1,1 0 0 0,7 12 0 1,2-1 0-1,-1-13 0 0,0-1 0 1,0 6 0-1,0 1 0 1,0 5 0-1,0 0 0 0,0-2 0 1,0-1 0-1,0 0 0 1,0 2 0-1,0 6 0 0,0 1 0 1,0 1 0-1,0 0 0 0,0-5 0 1,0 3 0-1,0-4 0 1,0-18 0-1,0 39 0 0,0-21 0 1,0 13 0-1,-16-8 0 1,11 10 0-1,-28-6 0 0,29 4 0 1,-22-17 0-1,7 9 0 0,7-7 0 1,-13 9 0-1,-1-1 0 1,10-16 0-1,-2 21 0 0,0 0 0 1,-7-10 0-1,21 12 0 1,-30 0 0-1,30-13 0 0,-30 30 0 1,30-21 0-1,-13 22 0 0,9-5 0 1,6 8 0-1,-7-17 0 1,9 13 0-1,0-13 0 0,0 17 0 1,0-17 0-1,0 13 0 1,-17-13 0-1,13 1 0 0,-13 11 0 1,17-11 0-1,0 16 0 1</inkml:trace>
    </iact:actionData>
  </iact:action>
  <iact:action type="add" startTime="53395">
    <iact:property name="dataType"/>
    <iact:actionData xml:id="d1">
      <inkml:trace xmlns:inkml="http://www.w3.org/2003/InkML" xml:id="stk1" contextRef="#ctx0" brushRef="#br0">10205 12058 24575 0,'0'40'0'27,"0"0"0"0,0-4 0 1,0 1 0-1,0 14 0 1,0 1 0-1,0-13 0 1,0-2 0-1,0 1 0 1,0-3 0-1,0 7 0 0,0-6 0 1,0-36 0-1,0-53 0 1,1 3 0-1,-2-5 0 1,-3 18 0-1,-3 0 0 1,2-2 0-1,3-9 0 1,3-2 0-1,-5 3 0 0,-13-3 0 1,1 3 0-1,13 7 0 1,2 3 0-1,-16-10 0 1,17 31 0-1,-17 16 0 1,13 16 0-1,-13 22 0 1,17 13 0-1,0-23 0 0,0 0 0 1,0 19 0-1,0-18 0 1,0-10 0-1,0-11 0 1,0-16 0-1,0-11 0 1,0-27 0-1,0 1 0 1,0-3 0-1,0 15 0 0,0-1 0 1,0-20 0-1,0 3 0 1,0 18 0-1,0-3 0 1,0 36 0-1,0 36 0 1,0-7 0-1,0 0 0 1,0 15 0-1,-3-11 0 0,6-7 0 1,14-22 0-1,-13 30 0 1,13-30 0-1,0 21 0 1,-13-6 0-1,13-6 0 1,-17 4 0-1,0-17 0 1</inkml:trace>
    </iact:actionData>
  </iact:action>
  <iact:action type="add" startTime="61981">
    <iact:property name="dataType"/>
    <iact:actionData xml:id="d2">
      <inkml:trace xmlns:inkml="http://www.w3.org/2003/InkML" xml:id="stk2" contextRef="#ctx0" brushRef="#br1">8675 11529 24575 0,'-34'0'0'19,"0"0"0"0,-7 0 0 0,0 0 0 1,7 0 0-1,-1 0 0 0,-10 0 0 0,-2 0 0 1,4 0 0-1,0 0 0 0,-1 0 0 0,2 0 0 1,7 0 0-1,2 0 0 0,-13 0 0 0,10 0 0 1,7 0 0-1,8 0 0 0,-2 17 0 0,4 8 0 1,13 2 0-1,-16 5 0 0,2-1 0 0,16-10 0 1,-13-4 0-1,17 8 0 0,0-2 0 1,0 23 0-1,-17-8 0 0,13-9 0 0,-13 7 0 1,17-7 0-1,0 9 0 0,0 4 0 0,0-6 0 1,0 2 0-1,0 3 0 0,0 4 0 0,0-3 0 1,0-5 0-1,0-1 0 0,0 10 0 0,0-3 0 1,0-4 0-1,-1-7 0 0,2-1 0 0,16 20 0 1,-15-14 0-1,0-1 0 0,15 6 0 1,-8-15 0-1,-1-1 0 0,-4 3 0 0,13 17 0 1,-12-18 0-1,-2 1 0 0,-3 0 0 0,2 1 0 1,11 7 0-1,-1-1 0 0,-9-6 0 0,-2-1 0 1,7 0 0-1,1-1 0 0,8 18 0 0,-13-8 0 1,13-9 0-1,0-10 0 0,-5 23 0 0,7-17 0 1,7 22 0-1,-5-12 0 0,0-5 0 0,1-1 0 1,-2 5 0-1,-17-4 0 0,0 1 0 1,17 2 0-1,2 1 0 0,-12-2 0 0,1-1 0 1,8-2 0-1,0-2 0 0,2 15 0 0,-9-5 0 1,1-4 0-1,6-16 0 0,-7 33 0 0,22-37 0 1,-30 22 0-1,30-5 0 0,-30 7 0 0,21-7 0 1,-23 6 0-1,7-24 0 0,7 5 0 0,-11 0 0 1,11-13 0-1,-16 13 0 0,0-17 0 1</inkml:trace>
    </iact:actionData>
  </iact:action>
  <iact:action type="add" startTime="64805">
    <iact:property name="dataType"/>
    <iact:actionData xml:id="d3">
      <inkml:trace xmlns:inkml="http://www.w3.org/2003/InkML" xml:id="stk3" contextRef="#ctx0" brushRef="#br1">9808 14288 24575 0,'46'0'0'37,"-1"0"0"1,-6 0 0 0,4 0 0-1,-6-3 0 1,5-1 0 0,1-1 0 0,-4 0 0-1,-2-1 0 1,-2-1 0 0,0-1 0-1,11-4 0 1,2-1 0 0,-5 0 0 0,-4 3 0-1,-2-1 0 1,1-3 0 0,-3 3 0-1,7 9 0 1,-14-11 0 0,-3 1 0 0,-13 8 0-1,-12-13 0 1,-12 17 0 0,-24-17 0-1,-10 13 0 1,12-30 0 0,-18 30 0 0,39-13 0-1,-21 17 0 1,30 0 0 0,-13 0 0 0</inkml:trace>
    </iact:actionData>
  </iact:action>
  <iact:action type="add" startTime="66860">
    <iact:property name="dataType"/>
    <iact:actionData xml:id="d4">
      <inkml:trace xmlns:inkml="http://www.w3.org/2003/InkML" xml:id="stk4" contextRef="#ctx0" brushRef="#br1">11528 13683 24575 0,'48'8'0'13,"-1"1"0"0,0 3 0 1,0 5 0-1,-12 4 0 0,-1 5 0 1,0 1 0-1,-2-2 0 0,0 1 0 1,1 3 0-1,1 3 0 1,3 4 0-1,1 0 0 0,-2-4 0 1,2-2 0-1,0-3 0 0,-1 2 0 1,-6 0 0-1,0 3 0 1,0-2 0-1,-2-5 0 0,10-4 0 1,-5 0 0-1,-5 22 0 0,-3 0 0 1,14-14 0-1,-17 6 0 1,0-1 0-1,15-4 0 0,-9 8 0 1,-10-9 0-1,6 7 0 0,-4-7 0 1,17 9 0-1,-23-15 0 0,-1 0 0 1,22 17 0-1,-23 6 0 1,4-25 0-1,-1 4 0 0,-11-6 0 1,11 11 0-1,-16 16 0 0,8-18 0 1,1 1 0-1,4 21 0 1,5-1 0-1,-1-1 0 0,-4-9 0 1,5 1 0-1,-2-2 0 0,-12-8 0 1,13 16 0-1,-16-10 0 1,-2 1 0-1,1-5 0 0,0-1 0 1,0 6 0-1,0 0 0 0,0 0 0 1,0-3 0-1,0 10 0 1,1-9 0-1,-2 2 0 0,-6-8 0 1,-3-2 0-1,0-2 0 0,-1 1 0 1,-4 6 0-1,0-1 0 0,-3 9 0 1,-8 6 0-1,22-17 0 1,-11-3 0-1,-3 1 0 0,-3 6 0 1,0 14 0-1,-5-12 0 0,24-22 0 1,-23 20 0-1,4-12 0 1,0 9 0-1,0-12 0 0,0 0 0 1,-2 11 0-1,-7-2 0 0,-3 1 0 1,8-12 0-1,0 1 0 1,-12 18 0-1,0-1 0 0,8-16 0 1,-1-2 0-1,-6 7 0 0,-1 0 0 1,8-3 0-1,-1-4 0 0,-10-8 0 1,-2-4 0-1,8 5 0 1,-1-1 0-1,-10 2 0 0,-3-3 0 1,9-5 0-1,-1-2 0 0,0 2 0 1,-10 7 0-1,-3-1 0 1,11-6 0-1,-5-2 0 0,0-1 0 1,4 0 0-1,-11 1 0 0,1 0 0 1,5 0 0-1,-2 0 0 1,3 0 0-1,3 0 0 0,2 0 0 1,4 1 0-1,1-2 0 0,-1-7 0 1,2-1 0-1,-6 5 0 1,15-12 0-1,2-2 0 0,-5 6 0 1,9-24 0-1,0 2 0 0,0-3 0 1,10 5 0-1,-1-1 0 0,-10-10 0 1,-2 2 0-1,4 9 0 1,2 1 0-1,2-1 0 0,3-1 0 1,3-2 0-1,1 0 0 0,-5-3 0 1,3 1 0-1,8 8 0 1,2 1 0-1,-8-4 0 0,1 1 0 1,8-19 0-1,0 14 0 0,0-6 0 1,0 4 0-1,0 3 0 1,0 1 0-1,0-4 0 0,0-3 0 1,0 4 0-1,0 7 0 0,0 2 0 1,0-9 0-1,0 0 0 0,0 8 0 1,0-1 0-1,0-6 0 1,0-1 0-1,0 7 0 0,0 1 0 1,0-7 0-1,0-2 0 0,0 2 0 1,0-3 0-1,0 0 0 1,0-2 0-1,0 1 0 0,0-3 0 1,0 0 0-1,0-9 0 0,0 5 0 1,0 18 0-1,0-5 0 1,0 30 0-1,0-29 0 0,0 20 0 1,0-6 0-1,0 11 0 0,0-9 0 1,0 13 0-1,0-13 0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14T15:26:20.611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927">
    <iact:property name="dataType"/>
    <iact:actionData xml:id="d0">
      <inkml:trace xmlns:inkml="http://www.w3.org/2003/InkML" xml:id="stk0" contextRef="#ctx0" brushRef="#br0">13078 6105 24575 0,'-46'24'0'9,"0"0"0"1,1-1 0-1,-1 1 0 1,0 0 0-1,5 4 0 1,3 1 0-1,2 1 0 1,0 3 0-1,4-2 0 1,0 2 0-1,1 1 0 1,3 0 0-1,6-2 0 1,1 4 0-1,6-2 0 1,9-3 0-1,10-2 0 1,9-6 0-1,16-10 0 1,9 3 0-1,6 1 0 1,3-5 0-1,5-3 0 1,-13-2 0-1,3-1 0 1,2-1 0-1,-3-2 0 1,1-1 0-1,-1-3 0 1,0 0 0 0,0 3 0-1,1-2 0 1,-6-6 0-1,-1-16 0 1,-7-6 0-1,-3 4 0 1,-4-3 0-1,1-13 0 1,-4-6 0-1,-6 10 0 1,-3-2 0-1,0 1 0 1,3-9 0-1,-7 2 0 1,-17 3 0-1,-10 6 0 1,-13 13 0-1,-6 8 0 1,1 8 0-1,-4 4 0 1,6 2 0-1,-3 2 0 1,3 4 0-1,-3 9 0 1,4 6 0-1,6 6 0 1,3 5 0-1,-1 9 0 1,6 4 0-1,13 6 0 1,7 1 0 0,0-3 0-1,6-2 0 1,16-2 0-1,8-3 0 1,-7-13 0-1,3-1 0 1,4-4-275-1,12-3 0 1,5-6 0-1,1 0 275 1,-5-1 0-1,-1-1 0 1,1-2 0-1,4-2 0 1,1-2 0-1,-1-7 0 1,-6-7 0-1,0-6 0 1,-3 0-14-1,11 0 1 1,-6-8 13-1,-19-7 0 1,-5-7 0-1,-2 0 0 1,7-13 0-1,-9-3 0 1,-15 12 0-1,-7-4 0 1,-4-1 0 0,-1 4 0-1,-3-4 0 1,-4 2 0-1,-7 4 0 1,-2 10 0-1,-7 1 0 1,-3 2 0-1,-1 3 0 1,3 4 0-1,-11 2 0 1,2 7 0-1,-5 5 0 1,5 4 0-1,-6 3 0 1,0 3 0-1,3 3 0 1,8 2 0-1,4 6 0 1,7 3 0-1,2 4 0 1,-6 10 0-1,3 5 0 1,14-3 0-1,18-6 0 1,14-3 0-1,12-4 0 1,12-1 0-1,5-3 0 1,-5-5 0-1,10-5 0 1,3-6 0 0,-11 3 0-1,4 0 0 1,0-1 0-1,-7-5 0 1,1-6 0-1,-7-5 0 1,8-18 0-1,-25-1 0 1,-9-5 412-1,-10 1 0 1,-5-1-412-1,3-5 0 1,-5 4 14-1,-7 13 0 1,-6 6-14-1,-13 0 0 1,-4 9 0-1,-1 16 0 1,-2 9-269-1,3-4 1 1,-3 2 0-1,5 5 268 1,8 6 0-1,4 4 0 1,0 1 0-1,0 0 0 1,1 1 0-1,4 1 0 1,-5 10 0-1,11 0 0 1,20 0 0 0,9-4 0-1,2-11 0 1,8-5 0-1,8-8 0 1,7-2 0-1,1-4 0 1,1 0 0-1,0-3 0 1,2-4-215-1,4-4 1 1,1-3 0-1,-2-5 214 1,-3-2 0-1,-1-3 0 1,-2-4 0-1,-1-4 0 1,-1-3 0-1,-3-3 0 1,-7-1 0-1,-3-3 0 1,-2 0 389-1,6-11 1 1,-14 2-390-1,-34-3 0 1,-15 8 0-1,2 15 0 1,-8 10 0-1,5 10 0 1,-9 3 0 0,-3 5 0-1,2 3 0 1,6 2 0-1,0 9 0 1,5 5 0-1,-1 4-265 1,-4 0 0-1,-2 3 1 1,3 3-1-1,10 1 265 1,14 7 0-1,9 3 0 1,4-2 0-1,-1 11 0 1,10-3 0-1,13-11 0 1,10-7 0-1,4-11 0 1,5-10 0-1,10-15 0 1,1-13 0-1,-12-1 0 1,0-6 0-1,-5-5-183 1,-6-12 1-1,-5-7 0 1,-2-1 182-1,2-2 0 1,-1 0 0-1,-6-2 0 1,-8 9 0 0,-4-1 0-1,-3 0 0 1,-2 3 0-1,-4-7 0 1,-4 3 0-1,-3 2 0 1,-1 6 0-1,-2 2 0 1,-7 8 0-1,-9 10 0 1,-9 6 0-1,-1 5 0 1,3 4 0-1,2 5 0 1,2 6 0-1,0 8 0 1,3 6 0-1,-2 8 0 1,1 4 0-1,4 1 0 1,5-2 0-1,1 3 0 1,7 0 0-1,11 1 0 1,12 1 0-1,11 3 0 1,5-3 0-1,4-12 0 1,21-8 0 0,9-19 0-1,-16-9 0 1,6-7 0-1,1-5 0 1,-2-2 0-1,-6-1 0 1,0-7 0-1,-6-2 0 1,-4-7 0-1,-1-5 0 1,-2-8 0-1,-7 0 0 1,-12 9 0-1,-23 1 0 1,-12 6 0-1,4 7 0 1,-4 0 0-1,-3 12 0 1,-5 16 0-1,-3 11 0 1,1 6 343-1,1 6 0 1,2 5 0-1,3 6-343 1,7-1 0-1,1 5 0 1,3 1 0-1,3 0 0 1,1 6 0-1,5 1 0 1,4 0 0 0,3 0 0-1,5 0 0 1,8-9 0-1,10-13 0 1,6-8 0-1,19 2 623 1,-14-30 0-1,-4-8-623 1,-11-12 0-1,-2-11 0 1,-5-3 0-1,-13 15 0 1,-3 1 0-1,6-9 0 1,-5 7 0-1,-27 20 0 1,41 26 0-1,14 14 0 1,8 3 0-1,-1-11 0 1,5-5 0-1,24-7 0 1,-3-14 0-1,-17-26 0 1,-26-16 0-1,-18-1 0 1,-19 16 0-1,-13 11 0 1,0 15 0-1,-6 7 0 1,3 6 0 0,8 3 0-1,1 5 0 1,3 6 0-1,-6 15 0 1,2 10 0-1,11-2 0 1,14-2 0-1,10-1 0 1,2 1 0-1,10-6 0 1,21-16 0-1,10-7 0 1,5 2 0-1,2-9 0 1,-3-17 0-1,-1-8 0 1,-11 8 0-1,2-3 0 1,-8-5 0-1,-9-10 0 1,-7-6 0-1,-1 2 0 1,9-6 0-1,-4 0 0 1,-11-11 0-1,-10 6 0 1,-14 12 0-1,-3 13 0 1,-2 8 0 0,-10 30 0-1,4 19 0 1,8 8 0-1,20-14 0 1,8 1 0-1,5 4 0 1,4 2 0-1,5-10 0 1,6-17 0-1,5-8 0 1,20-3 0-1,-3-10 0 1,-25-7 0-1,-4-4 0 1,-1-2 0-1,-1 1 0 1,8 2 0-1,-20 5 0 1,11 16 0-1,-41 16 0 1,0-5 0-1,-6-1 0 1,-12 5 0-1,-6 1 0 1,2 0 0-1,12-3 0 1,3 1 0-1,-2-1 0 1,-7-4 0-1,0 0 0 1,16 2 0 0,25 6 0-1,41-14 0 1,17-6 0-1,-14 3 0 1,2 0 0-1,3-5 0 1,3-2 0-1,-8 2 0 1,8 1 0-1,-26-30 0 1,-39 22 0-1,-23-7 0 1,7 19 0-1,17 22 0 1,3 8 0-1,-8 16 0 1,21-3 0-1,9-12 0 1,8-35 0-1,3-17 0 1,-2-9 0-1,-9-5 0 1,-3-3 0-1,5-5 0 1,-5 4 0-1,-10 9 0 1,0 30 0-1,0 5 0 1,0 11 0 0</inkml:trace>
    </iact:actionData>
  </iact:action>
  <iact:action type="add" startTime="51445">
    <iact:property name="dataType"/>
    <iact:actionData xml:id="d1">
      <inkml:trace xmlns:inkml="http://www.w3.org/2003/InkML" xml:id="stk1" contextRef="#ctx0" brushRef="#br1">24172 8051 24575 0,'-38'6'0'5,"0"-1"0"1,0 1 0 0,-1 10 0 0,-1 5 0-1,-2 4 0 1,-3 1 0 0,7-5 0 0,-3 2 0 0,-2 1 0-1,0 1 0 1,-1 1 0 0,1 1 0 0,3-1-1091-1,-1 5 1 1,1 0 0 0,1 0 0 0,1 2 0 0,0 0-1-1,-1 2 1091 1,3-3 0 0,0 2 0 0,-1 0 0-1,1 1 0 1,1 0 0 0,2-1 0 0,3-1 0 0,-2 2 0-1,4 0 0 1,1-1 0 0,1 0 0 0,-2 0 147-1,-2 1 0 1,1-1 1 0,-1 0-1 0,0 2 1 0,0 4-148-1,4-3 0 1,1 4 0 0,-1 2 0 0,1 1 0-1,-1-1 0 1,1-2 0 0,-1-3 0 0,-4 3 0 0,-1-5 0-1,1-1 0 1,0 3 0 0,0 3 0 0,4 2 0-1,-1 3 0 1,0 4 0 0,1 0 0 0,2-1 0 0,2-2 0-1,2-4 0 1,0 3 0 0,4-3 0 0,2-2 0-1,-1 1 0 1,-2 1 0 0,0 1 0 0,2-1 0 0,5-3 0-1,6-1 0 1,5-2 0 0,2-4 637 0,2-3 1-1,7-3-638 1,13-1 0 0,11-2 0 0,-1-3 0 0,-3-4 0-1,0-4 0 1,3 2-229 0,6 1 1 0,3 1 0-1,2 0-1 1,-3-4 229 0,3-4 0 0,-3-3 0 0,3 0 0-1,-4 0 0 1,2 2 0 0,0-2 0 0,0-1 379-1,-3-3 1 1,0-2 0 0,0 0-1 0,2 0-379 0,7 0 0-1,1 1 0 1,1-1 0 0,1-1-311 0,-9-1 1-1,1 0 0 1,0-1 0 0,0-2-1 0,1-2 311 0,1-3 0-1,1-3 0 1,-1-2 0 0,1-2 0 0,1 1-482-1,-6 0 0 1,1 0 0 0,1-2 0 0,-1 0 0 0,0-1 0-1,0-2 482 1,4-2 0 0,-1-1 0 0,1-2 0-1,-1 0 0 1,0-1 0 0,-2 0 0 0,-5 2 0 0,0 0 0-1,-2-1 0 1,0 0 0 0,1 0 0 0,1 1-198-1,4-2 1 1,1 1 0 0,1 0 0 0,-1 0 0 0,-1 0-1-1,-3-1 198 1,-3 0 0 0,-3 0 0 0,0 0 0-1,-1 0 0 1,2 1-6 0,4-1 1 0,2 1 0 0,0-1 0-1,-1 1 0 1,-4 0 5 0,-3-3 0 0,-3 0 0 0,0 0 0-1,1 2 334 1,2 5 0 0,2 1 0 0,-1 1 0-1,-4-3-334 1,-2-9 0 0,-4-2 0 0,1 2 0 0,5 5 0-1,1 2 0 1,-5-3 0 0,-10-9 0 0,-5-4 0-1,1-1 0 1,10-1 0 0,2-1 0 0,-3-1 631 0,-9-2 0-1,-3-2 0 1,0 0-631 0,1 7 0 0,1 0 0-1,0-1 0 1,-1 2 0 0,3-7 0 0,-2 1 0 0,-2-3 0-1,-5 8 0 1,-3-4 0 0,0-2 0 0,-1 2 0-1,2 3 0 1,3-8 0 0,1 3 0 0,-3-4 0 0,-5 6 0-1,-2-4 0 1,-2-1 0 0,-2 1 0 0,-3 6 0-1,-5-6 0 1,-4 5 0 0,-3-1 0 0,0 3 0 0,-2-1 0-1,-4 2 0 1,-3 5 175 0,-5 8 0 0,-3 4 0-1,-3 3 0 1,-1-1-175 0,7 2 0 0,-2 0 0 0,0 0 0-1,-1 2 0 1,-1 3 0 0,-11 1 0 0,-1 5 0-1,-1 1 0 1,-1 1 0 0,10 0 0 0,-1 0 0 0,-1 0 0-1,1 1 0 1,0 2 0 0,2 1 0 0,0 1 0-1,0 1 0 1,0 1 0 0,-3 3 0 0,-1 1 0 0,-3 3 0-1,-1 2 0 1,0 0 0 0,2 1 0 0,3-1 0-1,-7-1 0 1,3 0 0 0,2 2 0 0,-3 3 0 0,2 4 0-1,-2 3 0 1,0 2 0 0,3 0 0 0,6 1 154-1,0 3 1 1,5 1 0 0,0 3-155 0,5-1 0 0,-1 2 0-1,1 1 0 1,1-1 0 0,-2 3 0 0,1 0 0-1,-1 0 0 1,1-2 0 0,-1 1 0 0,0 1 0 0,3-1 0-1,-4 7 0 1,2-1 0 0,-1 1 0 0,4-8 0-1,-2 0 0 1,0 0 0 0,2 0 0 0,-4 7 0 0,2 0 0-1,-1-1 0 1,-3-2 0 0,0-1 0 0,2 0 33-1,2-3 0 1,2 0 0 0,3 1-33 0,4 4 0 0,4 2 0-1,-1 0 0 1,-5-2 0 0,-1-1 0 0,4 1 0-1,3 12 0 1,3 0 560 0,-5-1 1 0,2-3-561 0,8-15 0-1,3 0 993 1,6 8 0 0,2 0-993 0,-2 1 0-1,2 0 648 1,6-4 1 0,3 1-649 0,7 6 0 0,4 0 0-1,2-3 0 1,4-1 0 0,10 2 0 0,0 0 0 0,-8 0 0-1,1-2 0 1,5-8 0 0,3-2 0 0,0 2 0-1,0-3 0 1,-5-5 0 0,3-2 0 0,-4-4 0 0,2 0 0-1,-1 1 0 1,6 7 0 0,1 0 0 0,-7-8 0-1,1-2 0 1,2-1-160 0,5-1 1 0,2-1 0 0,1-1 159-1,3-2 0 1,2-2 0 0,0-1 0 0,-7-2 0-1,2-1 0 1,-1-2 0 0,0-1 0 0,-1-1 0 0,-2-1 0-1,1-1 0 1,-2 1 0 0,9 1 0 0,-1 1 0-1,-1-6 0 1,-2-12 0 0,-1-6 0 0,0 3 0 0,0 7 0-1,1 3 0 1,1-5 0 0,-4-3 0 0,1-4 0-1,1-2 0 1,-1 2-540 0,1 1 0 0,1 1 0 0,0-1 1-1,0 0 539 1,-7 4 0 0,2-1 0 0,-1-1 0-1,0 0 0 1,-1 0 0 0,5-5 0 0,-1-2 0 0,-1 0 0-1,-2 1-205 1,-3 2 1 0,-1 0 0 0,-2 0 0-1,0 1 204 1,4-4 0 0,-2 1 0 0,-1-1-146 0,-6-1 1-1,-2-1 0 1,-2-1 145 0,-2-1 0 0,-3-1 0-1,0-2 0 1,-1-1 0 0,-1-1 0 0,-3-2 0 0,-4-3 0-1,-3-2 0 1,0 1 0 0,1 0 0 0,-1 0 0-1,-2-1 0 1,-3 1 0 0,-2 0 0 0,1 0 0 0,0 5 0-1,0 1 0 1,0 0 0 0,0-5 0 0,1 0 0-1,-2 1 0 1,-3 5 0 0,-3 2 0 0,1-1 0 0,0-2 0-1,0 0 0 1,-3 1 0 0,-4 2 0 0,-3 1 0-1,-1 0 0 1,-1 2 0 0,-1 1 0 0,-1 0 0 0,-3-4 0-1,-2-1 0 1,-2 4 0 0,-5 3 0 0,-3 3 0-1,-1 1-2 1,-6-2 1 0,-3 1 0 0,-1 5 1 0,-1 8 0-1,-1 4 0 1,-2 2 0 0,9 1 0 0,-1 0 0-1,-1 2 0 1,1 3 0 0,2 6 0 0,0 2 0 0,0 4 0-1,-1 0-24 1,-7 3 1 0,-1 2 0 0,-1 2 0-1,1 1 23 1,0 1 0 0,0 2 0 0,1 1 0 0,1 2 0-1,4 2 0 1,1 3 0 0,2-1 0 0,-1-3 136-1,-7-2 0 1,0-2 1 0,8 1-137 0,8 10 0 0,5-3 445-1,-9-9-445 1,53-4 0 0,-11-17 0 0,20 0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B8AE3-1F4F-4EA1-9183-3CFB66BDF3D0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5C5FD-A437-4238-BC8A-6A59214009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8E33B-A1DB-4097-A047-B797B5B77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6044C9A-699E-4061-B6E5-F148CEE71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3C209D-9548-47E0-A5A3-77C553F8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2734D4-0D95-4BEA-9E48-001AF581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C361D7-BFE2-4550-8D24-080407A0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0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D654D-29BF-4A8A-BD11-6488CC299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63E042-7D02-4FEF-AB34-51B030195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EBBD60-81F2-4C3D-9F85-04EF6AEA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941043-A8FB-47E8-A713-127019DA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AC602E-89DB-4E8E-B303-077D74F4A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6A36D82-DCE7-4F1F-A353-FA58E6398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5587BF-826F-4DA4-92E8-F1AD5FB58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2FB8E8-4CB4-4C52-B581-BCAEE953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10DCA4-A757-4509-8208-A120B68B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06A07D-FF47-4E70-82F2-618A4BEB8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71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26D6E-24E5-48F7-B387-23A9C0D55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0A8944-8B37-46E9-8A24-6F30A5643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D6E568-1453-4658-A429-052F7CB3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02B30E-7BE6-42B9-9F17-DB1694DC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5AEC00-C00E-4C15-A821-10B36E3A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B74C8-B891-4EC0-ACAB-6B63BE9A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3CB434-E7D9-4B77-9727-9F7856119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608A12-3183-447C-9F65-195165B7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3815DE-F675-473B-8C7A-C69F9A23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C5A64D-54A5-4C4C-ADEA-D6BAC0237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6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DAD2D4-5BC8-4C7B-855D-586CFDD8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197CEF-FA3F-43E8-BD98-0F15D5B48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8A2EBD-0A2E-4615-B21C-35CB38F89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3F5B09-3A48-4537-B2E9-59C013E9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5D8250-A258-4DB0-A4F2-51FC363A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1D0838-F0DE-4BD3-99F1-AE65B0F0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4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6C66C-427D-4FA1-AD8C-928C7ED5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117C92-D622-492C-8CD7-47DD4AAA3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2D1CB-B842-4F21-BD37-A562D4CF8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F830D26-F53D-414D-B786-7AA74EF4A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6EBF61-675F-48EB-8987-1426512AC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7AEB80-C9E0-4BED-8807-4FF5B930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B51E001-1B61-4D82-89FC-39D81D1E0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A5BCE0-849B-4CE1-BFC5-D5C56224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8F22E6-BC59-428D-A9AB-5C0535A1C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3FFC36-0656-4F15-A228-A4F92582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615EF3-480C-4E59-A7D8-13A294CFB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2C75BB-4F6B-41AC-BB43-AC6BF189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53267EA-30A8-4047-8AE9-8F837D8F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1548B9F-BCA4-4B5C-B26C-CBEC3C06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7D6147-B2DE-473B-990A-17496D44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8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AE388B-2680-45A8-8FF7-EC340197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E87D8E-A954-4792-843C-E9AAFAFE3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23C067-73D7-4EA7-87E4-D7FB6492D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5527DB-B8C8-40A7-B192-A7E6BE58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CC4F60-34CF-45A4-B20F-A7673164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CCEE80-5715-4F6A-8BDB-D42A96A7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2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A24115-9DC6-4F88-9E4A-7B901E6CE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63A084-C576-4D45-8677-89068FF69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212419-3F04-431A-BB7F-1FDC5D0D8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E64733-C416-4F09-BEB6-74B1F863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A7EAAF-528D-47AD-A233-1462D17E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74CD1B-9B42-4165-BF2E-9DE247DF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0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365F77C-A3F5-4A61-AE70-9AC8D0F1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4981E1-3EA7-46BE-8686-8830F541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C2E551-080D-4E79-851E-66922989F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C0710-64B3-4831-BFC6-8F9CFD926794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1C13F8-8C43-4BBD-BF31-60C7A5B4C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1023B0-040B-41BD-85C9-1F41E650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3397D-9C3A-4253-B4F3-27CDBC69479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34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11/relationships/inkAction" Target="../ink/inkAction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7" Type="http://schemas.openxmlformats.org/officeDocument/2006/relationships/image" Target="../media/image1.png"/><Relationship Id="rId2" Type="http://schemas.microsoft.com/office/2007/relationships/media" Target="../media/media33.m4a"/><Relationship Id="rId1" Type="http://schemas.openxmlformats.org/officeDocument/2006/relationships/tags" Target="../tags/tag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.png"/><Relationship Id="rId2" Type="http://schemas.microsoft.com/office/2007/relationships/media" Target="../media/media34.m4a"/><Relationship Id="rId1" Type="http://schemas.openxmlformats.org/officeDocument/2006/relationships/tags" Target="../tags/tag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81.pn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microsoft.com/office/2011/relationships/inkAction" Target="../ink/inkAction3.xml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1.m4a"/><Relationship Id="rId7" Type="http://schemas.openxmlformats.org/officeDocument/2006/relationships/image" Target="../media/image89.png"/><Relationship Id="rId2" Type="http://schemas.microsoft.com/office/2007/relationships/media" Target="../media/media41.m4a"/><Relationship Id="rId1" Type="http://schemas.openxmlformats.org/officeDocument/2006/relationships/tags" Target="../tags/tag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EF106-369C-3558-3C12-5F6731AB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4EDB276-077E-185E-1F95-63F330FFE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63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7C7F5E-522C-D1F5-5347-9A19216156CE}"/>
              </a:ext>
            </a:extLst>
          </p:cNvPr>
          <p:cNvSpPr txBox="1"/>
          <p:nvPr/>
        </p:nvSpPr>
        <p:spPr>
          <a:xfrm>
            <a:off x="2644016" y="3803838"/>
            <a:ext cx="6944893" cy="24254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Mario Musella MD.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Professor of General Surgery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SICOB Vice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endParaRPr lang="it-IT" sz="1400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MGB-OAGB International Club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IFSO Educational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Committe</a:t>
            </a: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it-IT" sz="1400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Biomedical</a:t>
            </a: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Sciences Department </a:t>
            </a: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‘’Federico II’’ University –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Naples</a:t>
            </a:r>
            <a:r>
              <a:rPr lang="it-IT" sz="14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US" sz="1400" dirty="0">
              <a:ln w="3175">
                <a:solidFill>
                  <a:srgbClr val="002060"/>
                </a:solidFill>
              </a:ln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1800" dirty="0">
              <a:ea typeface="ＭＳ Ｐゴシック" panose="020B0600070205080204" pitchFamily="34" charset="-128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4D67292-B798-8FAD-980A-D728AA832C3D}"/>
              </a:ext>
            </a:extLst>
          </p:cNvPr>
          <p:cNvSpPr txBox="1">
            <a:spLocks/>
          </p:cNvSpPr>
          <p:nvPr/>
        </p:nvSpPr>
        <p:spPr>
          <a:xfrm>
            <a:off x="2644016" y="1047341"/>
            <a:ext cx="6944893" cy="194668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 spc="-50">
                <a:solidFill>
                  <a:srgbClr val="404040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400" dirty="0">
                <a:ln w="12700"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srgbClr val="002060">
                      <a:alpha val="2457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Bypass Gastrico Roux-en-Y versus OAGB, risultati a confronto</a:t>
            </a:r>
          </a:p>
          <a:p>
            <a:pPr algn="ct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200" dirty="0">
              <a:ea typeface="ＭＳ Ｐゴシック" panose="020B0600070205080204" pitchFamily="34" charset="-128"/>
            </a:endParaRPr>
          </a:p>
        </p:txBody>
      </p:sp>
      <p:pic>
        <p:nvPicPr>
          <p:cNvPr id="16" name="Audio 15">
            <a:extLst>
              <a:ext uri="{FF2B5EF4-FFF2-40B4-BE49-F238E27FC236}">
                <a16:creationId xmlns:a16="http://schemas.microsoft.com/office/drawing/2014/main" id="{80B60672-33D0-B6B3-38A7-D58FA441C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32"/>
    </mc:Choice>
    <mc:Fallback>
      <p:transition spd="slow" advTm="3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F92B748-65FC-0337-1DA9-9F0CAAF59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" y="119742"/>
            <a:ext cx="5697342" cy="2339547"/>
          </a:xfrm>
          <a:prstGeom prst="rect">
            <a:avLst/>
          </a:prstGeom>
        </p:spPr>
      </p:pic>
      <p:pic>
        <p:nvPicPr>
          <p:cNvPr id="5" name="Immagine 4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B6BC425F-0739-C9D2-CF62-847CB75EA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3" y="2637249"/>
            <a:ext cx="11018393" cy="3970379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96B1CA28-081E-4BA2-0E18-7A3CE4861A57}"/>
              </a:ext>
            </a:extLst>
          </p:cNvPr>
          <p:cNvSpPr/>
          <p:nvPr/>
        </p:nvSpPr>
        <p:spPr>
          <a:xfrm>
            <a:off x="6422570" y="3668488"/>
            <a:ext cx="1360715" cy="244605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43CB69DB-1BD1-9056-0692-E0D9EF231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04"/>
    </mc:Choice>
    <mc:Fallback>
      <p:transition spd="slow" advTm="6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CCD5A-0483-9B7C-FB82-C7FF1A06E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4C38927D-17DA-F1CF-EFB7-8C48E0155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8" y="152801"/>
            <a:ext cx="5657850" cy="22923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34B9563-72EA-5D8E-663B-EEC28281D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58" y="2464004"/>
            <a:ext cx="3707100" cy="43833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39AC669-885C-353F-F67B-A5420FF60B2F}"/>
              </a:ext>
            </a:extLst>
          </p:cNvPr>
          <p:cNvSpPr txBox="1"/>
          <p:nvPr/>
        </p:nvSpPr>
        <p:spPr>
          <a:xfrm>
            <a:off x="6096000" y="569285"/>
            <a:ext cx="593564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 5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BMI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31.5 ± 6.2 kg/m</a:t>
            </a:r>
            <a:r>
              <a:rPr lang="it-IT" sz="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2 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(range, 19–51) and the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%EBMIL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71.6±27 % (range, 8.75–124).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 4–5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the %EBMIL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not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significantly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differ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from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after 1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</a:t>
            </a:r>
            <a:r>
              <a:rPr lang="it-IT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Five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percent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(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=49)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patients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 ≤25 % EBMIL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to be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considered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weight-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failures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Malnutrition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occurred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in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two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patients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who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excessive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weight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(%EBMIL &gt;100 % and albuminemia &lt;30 g/L).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Their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BMI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5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19 kg/m2 and %EBMIL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124 and 122 %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Remission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rate from type-2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diabetes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(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defined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by the American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Diabetes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Association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glycated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hemoglobin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&lt;6.5 % with- out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any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medication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)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85.7 %, after a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follow-up pe-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riod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26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months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without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any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recurrence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diabetes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At 2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the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resolution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rate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80.6 % for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dyslipidemia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52.1 % for high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blood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pressure, 50 % for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sleep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apnea, and 36.5 %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less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joint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pain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endParaRPr lang="it-IT" dirty="0"/>
          </a:p>
          <a:p>
            <a:r>
              <a:rPr lang="it-IT" sz="1800" dirty="0">
                <a:solidFill>
                  <a:srgbClr val="111111"/>
                </a:solidFill>
                <a:effectLst/>
                <a:latin typeface="TjgwhnAdvTT3713a231"/>
              </a:rPr>
              <a:t> </a:t>
            </a:r>
            <a:endParaRPr lang="it-IT" dirty="0"/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49243873-4086-58F2-7C41-659DD5A6E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3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48"/>
    </mc:Choice>
    <mc:Fallback>
      <p:transition spd="slow" advTm="90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6C435-30CE-F86B-8B9F-9FE4A095E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372F7E6-C05A-77FB-07BC-EDE0863E0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1370" cy="2041039"/>
          </a:xfrm>
          <a:prstGeom prst="rect">
            <a:avLst/>
          </a:prstGeom>
        </p:spPr>
      </p:pic>
      <p:pic>
        <p:nvPicPr>
          <p:cNvPr id="7" name="Immagine 6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A8901C5E-1272-1BE0-D2E0-0F64E3B56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871" y="2070606"/>
            <a:ext cx="8050489" cy="4741495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281B90C4-5505-70AE-4E1F-FD55BAFBD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3"/>
    </mc:Choice>
    <mc:Fallback>
      <p:transition spd="slow" advTm="62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865A5-F8CC-2238-487C-516540648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916404-CF17-BFA1-5C8D-4D136AC83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439611" cy="204216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16A5063-D3A6-E9C0-1BEA-72DD805B3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160" y="64770"/>
            <a:ext cx="3810000" cy="67382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AF504B-2080-FA01-3313-0A2D2C7D0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" y="2114550"/>
            <a:ext cx="7101840" cy="4323574"/>
          </a:xfrm>
          <a:prstGeom prst="rect">
            <a:avLst/>
          </a:prstGeom>
        </p:spPr>
      </p:pic>
      <p:cxnSp>
        <p:nvCxnSpPr>
          <p:cNvPr id="6" name="Connettore diritto 10">
            <a:extLst>
              <a:ext uri="{FF2B5EF4-FFF2-40B4-BE49-F238E27FC236}">
                <a16:creationId xmlns:a16="http://schemas.microsoft.com/office/drawing/2014/main" id="{CFC38BAB-5A35-37FC-59E9-07B220118B7F}"/>
              </a:ext>
            </a:extLst>
          </p:cNvPr>
          <p:cNvCxnSpPr>
            <a:cxnSpLocks/>
          </p:cNvCxnSpPr>
          <p:nvPr/>
        </p:nvCxnSpPr>
        <p:spPr>
          <a:xfrm>
            <a:off x="7376160" y="1378213"/>
            <a:ext cx="3820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10">
            <a:extLst>
              <a:ext uri="{FF2B5EF4-FFF2-40B4-BE49-F238E27FC236}">
                <a16:creationId xmlns:a16="http://schemas.microsoft.com/office/drawing/2014/main" id="{3B80A361-A167-F976-C64C-E13DE9ACBC64}"/>
              </a:ext>
            </a:extLst>
          </p:cNvPr>
          <p:cNvCxnSpPr>
            <a:cxnSpLocks/>
          </p:cNvCxnSpPr>
          <p:nvPr/>
        </p:nvCxnSpPr>
        <p:spPr>
          <a:xfrm>
            <a:off x="7366000" y="1571253"/>
            <a:ext cx="3820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10">
            <a:extLst>
              <a:ext uri="{FF2B5EF4-FFF2-40B4-BE49-F238E27FC236}">
                <a16:creationId xmlns:a16="http://schemas.microsoft.com/office/drawing/2014/main" id="{4214A584-3888-AD3B-E9C9-00486363C6A4}"/>
              </a:ext>
            </a:extLst>
          </p:cNvPr>
          <p:cNvCxnSpPr>
            <a:cxnSpLocks/>
          </p:cNvCxnSpPr>
          <p:nvPr/>
        </p:nvCxnSpPr>
        <p:spPr>
          <a:xfrm>
            <a:off x="7366000" y="3156213"/>
            <a:ext cx="3820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0">
            <a:extLst>
              <a:ext uri="{FF2B5EF4-FFF2-40B4-BE49-F238E27FC236}">
                <a16:creationId xmlns:a16="http://schemas.microsoft.com/office/drawing/2014/main" id="{EC59FEAC-8694-74A3-4268-A5CCC5D26BA2}"/>
              </a:ext>
            </a:extLst>
          </p:cNvPr>
          <p:cNvCxnSpPr>
            <a:cxnSpLocks/>
          </p:cNvCxnSpPr>
          <p:nvPr/>
        </p:nvCxnSpPr>
        <p:spPr>
          <a:xfrm>
            <a:off x="7366000" y="3359413"/>
            <a:ext cx="3820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37348C41-F538-7AD5-8F8C-E1C326D813D5}"/>
              </a:ext>
            </a:extLst>
          </p:cNvPr>
          <p:cNvSpPr/>
          <p:nvPr/>
        </p:nvSpPr>
        <p:spPr>
          <a:xfrm>
            <a:off x="7366000" y="536292"/>
            <a:ext cx="1087121" cy="3273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771B778-4691-9942-CB55-29B436601514}"/>
              </a:ext>
            </a:extLst>
          </p:cNvPr>
          <p:cNvSpPr/>
          <p:nvPr/>
        </p:nvSpPr>
        <p:spPr>
          <a:xfrm>
            <a:off x="7366000" y="2304132"/>
            <a:ext cx="1107441" cy="32730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Audio 18">
            <a:extLst>
              <a:ext uri="{FF2B5EF4-FFF2-40B4-BE49-F238E27FC236}">
                <a16:creationId xmlns:a16="http://schemas.microsoft.com/office/drawing/2014/main" id="{094F102F-B36D-5793-56ED-B92474FBEA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85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84"/>
    </mc:Choice>
    <mc:Fallback>
      <p:transition spd="slow" advTm="6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ECEBE-6705-D1AA-6FDF-56E610791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8E5B3B3-39F6-C998-8266-F736932C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52" y="173620"/>
            <a:ext cx="6143895" cy="459208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98B401-911C-67B3-65CA-35E1824E3F83}"/>
              </a:ext>
            </a:extLst>
          </p:cNvPr>
          <p:cNvSpPr txBox="1"/>
          <p:nvPr/>
        </p:nvSpPr>
        <p:spPr>
          <a:xfrm>
            <a:off x="3068089" y="4897396"/>
            <a:ext cx="609985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conclusion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present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study of LSAGB shows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procedure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 safe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durable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primary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bariatric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procedure with overall 29.1% WL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10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satisfactory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resolution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obesity-related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comorbidities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The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need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for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revision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LSAGB (4.0%)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lower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LRYGB and LSG. The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revision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indicated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mainly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for anemia or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protein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malnutrition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C378D96D-F4EF-267D-1236-CD3C0F4F8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16"/>
    </mc:Choice>
    <mc:Fallback>
      <p:transition spd="slow" advTm="5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59C3A-7BAA-695A-D716-D36A3AE3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381FC7E-4285-0F09-FD42-7803053F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59120" cy="217900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DAFBD7-840B-AB30-714C-F3F29701C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03865"/>
            <a:ext cx="4974771" cy="39908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601FAB-8509-D61B-A952-483E36C35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5552" y="1503680"/>
            <a:ext cx="6262786" cy="20266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72BD81E-0D43-5D95-F2FD-9CD5C0DDB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552" y="3648646"/>
            <a:ext cx="6262786" cy="2060036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6E31E98-A5BE-E003-46D3-6DDD9E306791}"/>
              </a:ext>
            </a:extLst>
          </p:cNvPr>
          <p:cNvSpPr/>
          <p:nvPr/>
        </p:nvSpPr>
        <p:spPr>
          <a:xfrm>
            <a:off x="1079741" y="6160850"/>
            <a:ext cx="1029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present meta-analysis demonstrates the superiority of OAGB compared with RYGB, in terms of weight loss and diabetes remission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B6CD2D3-E300-FB07-84FA-FECB4A501462}"/>
              </a:ext>
            </a:extLst>
          </p:cNvPr>
          <p:cNvSpPr/>
          <p:nvPr/>
        </p:nvSpPr>
        <p:spPr>
          <a:xfrm>
            <a:off x="5638800" y="603330"/>
            <a:ext cx="6541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12.445 patients: 7.944 treated with OAGB and 4.501 with RYGB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2CC35DA9-1BD4-F783-491F-271D6B29B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6"/>
    </mc:Choice>
    <mc:Fallback>
      <p:transition spd="slow" advTm="3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4053C-8B4B-FBB4-1972-69C867E52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B28A96-63B4-BC96-57C9-4D76DEAA5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8" y="310700"/>
            <a:ext cx="5841946" cy="215470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5E4278-9876-F485-7611-99DCDFFFCBD5}"/>
              </a:ext>
            </a:extLst>
          </p:cNvPr>
          <p:cNvSpPr txBox="1"/>
          <p:nvPr/>
        </p:nvSpPr>
        <p:spPr>
          <a:xfrm>
            <a:off x="8218026" y="1582340"/>
            <a:ext cx="35035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conclusion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10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years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follow-up, the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average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weight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33%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total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weight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with a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percentage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diabetes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hypertension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sleep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apnea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resolution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or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improvement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respectively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90%, 85%, and 90%.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Concerns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about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OAGB include the risk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clinically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significant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malnutrition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which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2.3 %, and the risk of bile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reflux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which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10% with 60%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requiring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corrective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surgery.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A3BCFAF-FF88-A4A7-145A-6F689502F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1" y="3259881"/>
            <a:ext cx="7772400" cy="3287419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CE7F0052-1E11-2745-E843-68C8348E1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29"/>
    </mc:Choice>
    <mc:Fallback>
      <p:transition spd="slow" advTm="4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30F4-9660-9F75-D984-06B5425E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DD4A61C-E401-D5EC-ED30-EB1FF426039F}"/>
              </a:ext>
            </a:extLst>
          </p:cNvPr>
          <p:cNvSpPr/>
          <p:nvPr/>
        </p:nvSpPr>
        <p:spPr>
          <a:xfrm>
            <a:off x="1079741" y="6160850"/>
            <a:ext cx="10297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present meta-analysis demonstrates the superiority of OAGB compared with RYGB, in terms of weight loss and diabetes remission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D0B3159-3D58-E906-13B3-1515491895AC}"/>
              </a:ext>
            </a:extLst>
          </p:cNvPr>
          <p:cNvSpPr/>
          <p:nvPr/>
        </p:nvSpPr>
        <p:spPr>
          <a:xfrm>
            <a:off x="5679990" y="347955"/>
            <a:ext cx="6541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733 patients: 364 treated with OAGB and 369 with RYGB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2F2460-55EE-5988-6695-B27632D8A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3" y="-5238"/>
            <a:ext cx="5664200" cy="1955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318A7CB-A46A-281B-8DC0-58900F248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900" y="837146"/>
            <a:ext cx="5207000" cy="5257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69CBBC-4E36-6CD6-0289-056F9A855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3" y="2819920"/>
            <a:ext cx="6256737" cy="1842696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838EBB85-773D-AB2C-4E0C-CC4EF2875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8"/>
    </mc:Choice>
    <mc:Fallback>
      <p:transition spd="slow" advTm="2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622AF-1F4B-27CE-D75A-2CC89CE14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428C574-8549-746B-EB85-C12D73976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21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2ECDAC-C133-112A-5C4B-3BA59D945DE8}"/>
              </a:ext>
            </a:extLst>
          </p:cNvPr>
          <p:cNvSpPr/>
          <p:nvPr/>
        </p:nvSpPr>
        <p:spPr>
          <a:xfrm>
            <a:off x="3074233" y="4816052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dir="13320000" algn="l" rotWithShape="0">
                    <a:srgbClr val="002060">
                      <a:alpha val="40000"/>
                    </a:srgbClr>
                  </a:outerShdw>
                </a:effectLst>
              </a:rPr>
              <a:t>This is the first clinical study showing that OAGB procedure results in high postprandial secretions of gut hormones as observed in RYGB procedure, in particular GLP-1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387DF296-9BDA-FDCA-27B1-6EFDD680B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7"/>
    </mc:Choice>
    <mc:Fallback>
      <p:transition spd="slow" advTm="44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FDD6B-FD61-78E7-9AFD-BDB8D0B5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7738B2-BABD-4576-586F-C877F4298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822" y="492638"/>
            <a:ext cx="2994449" cy="55710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4D18B38-6B1C-28C4-BC37-FB4531C99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20" y="492638"/>
            <a:ext cx="7218387" cy="5576204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931D2B5A-1EA2-A460-6BD6-669DE5CC8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6"/>
    </mc:Choice>
    <mc:Fallback>
      <p:transition spd="slow" advTm="22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A8776202-D5E4-BA02-D2F7-F6AF69FA7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3846" y="0"/>
            <a:ext cx="6564308" cy="2624138"/>
          </a:xfrm>
        </p:spPr>
      </p:pic>
      <p:pic>
        <p:nvPicPr>
          <p:cNvPr id="5" name="Immagine 4" descr="Immagine che contiene schizzo, disegno, Line art, clipart&#10;&#10;Descrizione generata automaticamente">
            <a:extLst>
              <a:ext uri="{FF2B5EF4-FFF2-40B4-BE49-F238E27FC236}">
                <a16:creationId xmlns:a16="http://schemas.microsoft.com/office/drawing/2014/main" id="{AAF12A74-C3AA-C845-AE3F-DA7B9616D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0" y="2624138"/>
            <a:ext cx="3082423" cy="4233862"/>
          </a:xfrm>
          <a:prstGeom prst="rect">
            <a:avLst/>
          </a:prstGeom>
        </p:spPr>
      </p:pic>
      <p:pic>
        <p:nvPicPr>
          <p:cNvPr id="6" name="Immagine 5" descr="Immagine che contiene schizzo, disegno, Line art, clipart&#10;&#10;Descrizione generata automaticamente">
            <a:extLst>
              <a:ext uri="{FF2B5EF4-FFF2-40B4-BE49-F238E27FC236}">
                <a16:creationId xmlns:a16="http://schemas.microsoft.com/office/drawing/2014/main" id="{29A2DAEE-54A7-E900-75BC-CC2BA07AF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525" y="2624138"/>
            <a:ext cx="3251259" cy="42338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B11F0BA-0EF1-4B92-1F75-F8DECD78F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0429" y="2624138"/>
            <a:ext cx="3184291" cy="4233862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70099E38-AEEC-0896-2579-8AAA5FC17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F89D71C4-56F3-E3EC-D784-E41735A3963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0640" y="3231360"/>
              <a:ext cx="10383120" cy="297396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F89D71C4-56F3-E3EC-D784-E41735A396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1280" y="3222000"/>
                <a:ext cx="10401840" cy="29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88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70"/>
    </mc:Choice>
    <mc:Fallback>
      <p:transition spd="slow" advTm="13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F7D852-5C3E-C1F6-5D0B-C7382414D909}"/>
              </a:ext>
            </a:extLst>
          </p:cNvPr>
          <p:cNvSpPr txBox="1"/>
          <p:nvPr/>
        </p:nvSpPr>
        <p:spPr>
          <a:xfrm>
            <a:off x="3048000" y="2521372"/>
            <a:ext cx="6096000" cy="1809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0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srgbClr val="002060">
                      <a:alpha val="2457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RESOLUTION OF COMORBIDITIES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953CC613-9117-C254-3D43-BF0C22848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801">
        <p:fade/>
      </p:transition>
    </mc:Choice>
    <mc:Fallback>
      <p:transition spd="med" advTm="25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27CB8C59-3089-8CEE-0877-ABFF05D50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83" y="3429000"/>
            <a:ext cx="9582634" cy="2917822"/>
          </a:xfrm>
          <a:prstGeom prst="rect">
            <a:avLst/>
          </a:prstGeom>
        </p:spPr>
      </p:pic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ED9F895-EEA9-C8FE-A1BA-A92F23848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57" y="511178"/>
            <a:ext cx="5969485" cy="2451299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32DBC91D-C5F6-FBDA-5F0B-559D93A9C392}"/>
              </a:ext>
            </a:extLst>
          </p:cNvPr>
          <p:cNvSpPr/>
          <p:nvPr/>
        </p:nvSpPr>
        <p:spPr>
          <a:xfrm>
            <a:off x="8939228" y="4201885"/>
            <a:ext cx="836144" cy="205740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30A0EDFA-0B4C-8B85-2DCF-ED9FA64EE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070">
        <p:fade/>
      </p:transition>
    </mc:Choice>
    <mc:Fallback>
      <p:transition spd="med" advTm="47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3A2153-2C34-DD93-AD62-9185B5EB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6296"/>
            <a:ext cx="7772400" cy="1994059"/>
          </a:xfrm>
          <a:prstGeom prst="rect">
            <a:avLst/>
          </a:prstGeom>
        </p:spPr>
      </p:pic>
      <p:pic>
        <p:nvPicPr>
          <p:cNvPr id="5" name="Immagine 4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DBC39142-0DF1-B43B-BA99-B55AF316C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5" y="2318163"/>
            <a:ext cx="4527570" cy="3229797"/>
          </a:xfrm>
          <a:prstGeom prst="rect">
            <a:avLst/>
          </a:prstGeom>
        </p:spPr>
      </p:pic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7226AFDB-43DE-7BE9-AC3D-AF88787F0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61" y="2318162"/>
            <a:ext cx="5387013" cy="32297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E90487-2465-4966-FA05-0921C9F2693A}"/>
              </a:ext>
            </a:extLst>
          </p:cNvPr>
          <p:cNvSpPr txBox="1"/>
          <p:nvPr/>
        </p:nvSpPr>
        <p:spPr>
          <a:xfrm>
            <a:off x="2771172" y="5574532"/>
            <a:ext cx="6649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Roux-en-Y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Gastric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Bypass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remains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excellent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durable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operation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for long-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term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weight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and treatment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obesity-related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comorbid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disease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A5717484-8EE4-20F4-033B-F3A236E88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8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6"/>
    </mc:Choice>
    <mc:Fallback>
      <p:transition spd="slow" advTm="4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CF62-4942-1792-9996-757C6D4F4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03CCBD8-EBD8-46B0-D0FB-B480E3DA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66"/>
            <a:ext cx="6991703" cy="2351056"/>
          </a:xfrm>
          <a:prstGeom prst="rect">
            <a:avLst/>
          </a:prstGeom>
        </p:spPr>
      </p:pic>
      <p:pic>
        <p:nvPicPr>
          <p:cNvPr id="7" name="Immagine 6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C99B77AA-45DA-6C8B-8353-4AEC532E7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" y="3881509"/>
            <a:ext cx="6978975" cy="249827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9CB914-8276-336F-6BBC-2DF979CC3626}"/>
              </a:ext>
            </a:extLst>
          </p:cNvPr>
          <p:cNvSpPr txBox="1"/>
          <p:nvPr/>
        </p:nvSpPr>
        <p:spPr>
          <a:xfrm>
            <a:off x="6940952" y="1443841"/>
            <a:ext cx="525104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OAGB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provides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reduced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difficulty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operating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time,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very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low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morbidity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mortality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</a:p>
          <a:p>
            <a:pPr algn="ctr"/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Alkaline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reflux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(clinical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endoscopic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)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very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infrequent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mild,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treatable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</a:p>
          <a:p>
            <a:pPr algn="ctr"/>
            <a:r>
              <a:rPr lang="it-IT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evelopment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subsequent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cancer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not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been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reported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</a:p>
          <a:p>
            <a:pPr algn="ctr"/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Long-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term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substantial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EWL,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remission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comorbidities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through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metabolic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benefits, and degree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satisfaction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are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similar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to the best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results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obtained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with more aggressive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complex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operations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</a:p>
          <a:p>
            <a:pPr algn="ctr"/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OAGB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 safe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effective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powerful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alternative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which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slowly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(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but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surely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)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becoming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mainstream in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bariatric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surgery.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5E9A700C-F031-A151-5175-A3B69C661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78"/>
    </mc:Choice>
    <mc:Fallback>
      <p:transition spd="slow" advTm="12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0DFBD-D868-5F12-B9B4-F60DD93DC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3FB8A2-8CD9-29E4-6FB5-54683B00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88100" cy="2832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9B50D0-E6EB-39B4-2A24-A698E2CD8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0701"/>
            <a:ext cx="6388100" cy="334824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5361ADB-334B-11BC-BA83-F6C865C4E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490" y="1849120"/>
            <a:ext cx="5669844" cy="2499360"/>
          </a:xfrm>
          <a:prstGeom prst="rect">
            <a:avLst/>
          </a:prstGeom>
        </p:spPr>
      </p:pic>
      <p:cxnSp>
        <p:nvCxnSpPr>
          <p:cNvPr id="6" name="Connettore diritto 10">
            <a:extLst>
              <a:ext uri="{FF2B5EF4-FFF2-40B4-BE49-F238E27FC236}">
                <a16:creationId xmlns:a16="http://schemas.microsoft.com/office/drawing/2014/main" id="{4091845E-A5F3-BCED-259C-71A9E78AD648}"/>
              </a:ext>
            </a:extLst>
          </p:cNvPr>
          <p:cNvCxnSpPr>
            <a:cxnSpLocks/>
          </p:cNvCxnSpPr>
          <p:nvPr/>
        </p:nvCxnSpPr>
        <p:spPr>
          <a:xfrm>
            <a:off x="6462668" y="2963173"/>
            <a:ext cx="57175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10">
            <a:extLst>
              <a:ext uri="{FF2B5EF4-FFF2-40B4-BE49-F238E27FC236}">
                <a16:creationId xmlns:a16="http://schemas.microsoft.com/office/drawing/2014/main" id="{4F217D0C-8C12-88AA-979A-BD9C614B7B4E}"/>
              </a:ext>
            </a:extLst>
          </p:cNvPr>
          <p:cNvCxnSpPr>
            <a:cxnSpLocks/>
          </p:cNvCxnSpPr>
          <p:nvPr/>
        </p:nvCxnSpPr>
        <p:spPr>
          <a:xfrm>
            <a:off x="6460490" y="3191773"/>
            <a:ext cx="57175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10">
            <a:extLst>
              <a:ext uri="{FF2B5EF4-FFF2-40B4-BE49-F238E27FC236}">
                <a16:creationId xmlns:a16="http://schemas.microsoft.com/office/drawing/2014/main" id="{BE432F45-8C8F-C280-DB3D-356E0F9256F6}"/>
              </a:ext>
            </a:extLst>
          </p:cNvPr>
          <p:cNvCxnSpPr>
            <a:cxnSpLocks/>
          </p:cNvCxnSpPr>
          <p:nvPr/>
        </p:nvCxnSpPr>
        <p:spPr>
          <a:xfrm>
            <a:off x="6452686" y="3429000"/>
            <a:ext cx="57175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10">
            <a:extLst>
              <a:ext uri="{FF2B5EF4-FFF2-40B4-BE49-F238E27FC236}">
                <a16:creationId xmlns:a16="http://schemas.microsoft.com/office/drawing/2014/main" id="{61C22A9F-07B6-AE1A-3A2F-D982CD28286D}"/>
              </a:ext>
            </a:extLst>
          </p:cNvPr>
          <p:cNvCxnSpPr>
            <a:cxnSpLocks/>
          </p:cNvCxnSpPr>
          <p:nvPr/>
        </p:nvCxnSpPr>
        <p:spPr>
          <a:xfrm>
            <a:off x="6452686" y="3681630"/>
            <a:ext cx="57175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extLst>
              <a:ext uri="{FF2B5EF4-FFF2-40B4-BE49-F238E27FC236}">
                <a16:creationId xmlns:a16="http://schemas.microsoft.com/office/drawing/2014/main" id="{1B4A9B89-7933-3971-7993-CA2165CC7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9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93"/>
    </mc:Choice>
    <mc:Fallback>
      <p:transition spd="slow" advTm="4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E46595-138E-D76B-B5F1-1CC3526B60FE}"/>
              </a:ext>
            </a:extLst>
          </p:cNvPr>
          <p:cNvSpPr txBox="1"/>
          <p:nvPr/>
        </p:nvSpPr>
        <p:spPr>
          <a:xfrm>
            <a:off x="3048000" y="2953485"/>
            <a:ext cx="60960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0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srgbClr val="002060">
                      <a:alpha val="2457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CONTROVERSIES…</a:t>
            </a:r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A386E69F-B91B-3647-CB8E-6801C3746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4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9"/>
    </mc:Choice>
    <mc:Fallback>
      <p:transition spd="slow" advTm="1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045F-8D4D-50C1-A122-CE9F35724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F2F2B16-4078-F853-1D97-12DF48C74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" y="119742"/>
            <a:ext cx="5697342" cy="233954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0BFA58-A7DE-75B1-34EB-6D961865E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" y="2619630"/>
            <a:ext cx="6875878" cy="41559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332D9B5-44EB-4DAD-FD5C-4C08CA6D6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862" y="193281"/>
            <a:ext cx="4917526" cy="6598814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DA984CF3-8E3F-8C99-FB40-74C0F8FC305F}"/>
              </a:ext>
            </a:extLst>
          </p:cNvPr>
          <p:cNvSpPr/>
          <p:nvPr/>
        </p:nvSpPr>
        <p:spPr>
          <a:xfrm>
            <a:off x="9258973" y="1683168"/>
            <a:ext cx="1360715" cy="470115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DD792D6C-BE0F-656F-48AC-ECEC9E64366A}"/>
              </a:ext>
            </a:extLst>
          </p:cNvPr>
          <p:cNvSpPr/>
          <p:nvPr/>
        </p:nvSpPr>
        <p:spPr>
          <a:xfrm>
            <a:off x="9450964" y="4300150"/>
            <a:ext cx="1026160" cy="4942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CE00099D-6FBF-FAA6-BB38-D93370B02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0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169"/>
    </mc:Choice>
    <mc:Fallback>
      <p:transition spd="slow" advTm="20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40AC7A-76C4-46BA-80E6-7F0553193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65" y="0"/>
            <a:ext cx="4450736" cy="175223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D1D90CA-E083-4994-B3E6-D63058F7FA9A}"/>
              </a:ext>
            </a:extLst>
          </p:cNvPr>
          <p:cNvSpPr/>
          <p:nvPr/>
        </p:nvSpPr>
        <p:spPr>
          <a:xfrm>
            <a:off x="558583" y="5978922"/>
            <a:ext cx="10859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OAGB and RYGB appear to be equal with respect to postoperative complications, bile reflux frequency, bile reflux index, and the Sydney system score</a:t>
            </a:r>
            <a:endParaRPr lang="it-IT" sz="2000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E1341D-5901-4890-935C-50C6E6B4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717" y="1946808"/>
            <a:ext cx="9634257" cy="3864852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C268B6C-916F-4F6F-9B65-C4315D2BDA5B}"/>
              </a:ext>
            </a:extLst>
          </p:cNvPr>
          <p:cNvSpPr/>
          <p:nvPr/>
        </p:nvSpPr>
        <p:spPr>
          <a:xfrm>
            <a:off x="9016252" y="3286124"/>
            <a:ext cx="870698" cy="19526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12492A7-EF0D-4307-900C-1A2C467BD2C3}"/>
              </a:ext>
            </a:extLst>
          </p:cNvPr>
          <p:cNvSpPr/>
          <p:nvPr/>
        </p:nvSpPr>
        <p:spPr>
          <a:xfrm>
            <a:off x="1343026" y="3872754"/>
            <a:ext cx="4581524" cy="11850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9ADD561C-20F5-7115-C2DA-6E837816F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12"/>
    </mc:Choice>
    <mc:Fallback>
      <p:transition spd="slow" advTm="138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A97D9-F2A2-9FEA-66B5-172763BD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Immagine 4">
            <a:extLst>
              <a:ext uri="{FF2B5EF4-FFF2-40B4-BE49-F238E27FC236}">
                <a16:creationId xmlns:a16="http://schemas.microsoft.com/office/drawing/2014/main" id="{DEB96020-7713-D2ED-FC8A-A62CDDCF7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0299" cy="160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Immagine 7">
            <a:extLst>
              <a:ext uri="{FF2B5EF4-FFF2-40B4-BE49-F238E27FC236}">
                <a16:creationId xmlns:a16="http://schemas.microsoft.com/office/drawing/2014/main" id="{A0F5FB65-D1CA-1A08-D236-6F42BD28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6" y="2105109"/>
            <a:ext cx="5976154" cy="394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Immagine 10">
            <a:extLst>
              <a:ext uri="{FF2B5EF4-FFF2-40B4-BE49-F238E27FC236}">
                <a16:creationId xmlns:a16="http://schemas.microsoft.com/office/drawing/2014/main" id="{44D129A0-25F4-510E-551B-07E8786F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4" y="271988"/>
            <a:ext cx="4974216" cy="627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0C70185F-123B-8027-D64F-8A0E7164F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9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06"/>
    </mc:Choice>
    <mc:Fallback>
      <p:transition spd="slow" advTm="7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8FDAE1-4EC8-FBB5-8F57-2EE54D778990}"/>
              </a:ext>
            </a:extLst>
          </p:cNvPr>
          <p:cNvSpPr txBox="1"/>
          <p:nvPr/>
        </p:nvSpPr>
        <p:spPr>
          <a:xfrm>
            <a:off x="157655" y="755843"/>
            <a:ext cx="71094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Exclusion criteria included a history of </a:t>
            </a:r>
            <a:r>
              <a:rPr kumimoji="0" lang="en-US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oesophagitis</a:t>
            </a:r>
            <a:r>
              <a:rPr kumimoji="0" lang="en-US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u="none" strike="noStrike" kern="1200" cap="none" spc="0" normalizeH="0" baseline="0" noProof="0" dirty="0">
                <a:ln w="9525">
                  <a:solidFill>
                    <a:srgbClr val="002060">
                      <a:alpha val="3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severe</a:t>
            </a:r>
            <a:r>
              <a:rPr kumimoji="0" lang="en-US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gastro-</a:t>
            </a:r>
            <a:r>
              <a:rPr kumimoji="0" lang="en-US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oesophageal</a:t>
            </a:r>
            <a:r>
              <a:rPr kumimoji="0" lang="en-US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reflux disease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Gastritis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esophagitis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occured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>
                      <a:alpha val="49715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RYGB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out of 6 </a:t>
            </a: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esophagitis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OAGB </a:t>
            </a:r>
            <a:r>
              <a:rPr kumimoji="0" lang="it-IT" sz="2000" b="0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</a:t>
            </a:r>
            <a:r>
              <a:rPr kumimoji="0" lang="it-IT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u="none" strike="noStrike" kern="1200" cap="none" spc="0" normalizeH="0" baseline="0" noProof="0" dirty="0">
                <a:ln>
                  <a:solidFill>
                    <a:srgbClr val="002060">
                      <a:alpha val="50098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grade 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accurate measurement of the gastric pouch length in the OAGB arm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1AA930-5835-EFC2-4E92-C13B178D0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9" y="287371"/>
            <a:ext cx="3864429" cy="402763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04894F3-F108-475E-B332-36116E2F3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48" y="4276844"/>
            <a:ext cx="5711954" cy="23127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C91C8A-2BCF-1075-70E8-639526811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577" y="4477456"/>
            <a:ext cx="6523572" cy="1911540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190C2D5B-AF49-2CC2-E9B1-D0EC7FDD3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2"/>
    </mc:Choice>
    <mc:Fallback>
      <p:transition spd="slow" advTm="6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4CC68524-06B7-4C90-A391-B40FD2683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1787" y="309366"/>
            <a:ext cx="6611938" cy="2155320"/>
          </a:xfrm>
        </p:spPr>
      </p:pic>
      <p:pic>
        <p:nvPicPr>
          <p:cNvPr id="5" name="Immagine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5CF3C551-6C20-424A-F862-FF4CEB4E5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686" y="982266"/>
            <a:ext cx="3657040" cy="4893468"/>
          </a:xfrm>
          <a:prstGeom prst="rect">
            <a:avLst/>
          </a:prstGeom>
        </p:spPr>
      </p:pic>
      <p:pic>
        <p:nvPicPr>
          <p:cNvPr id="6" name="Immagine 5" descr="Immagine che contiene schizzo, Line art, disegno, Album da colorare&#10;&#10;Descrizione generata automaticamente">
            <a:extLst>
              <a:ext uri="{FF2B5EF4-FFF2-40B4-BE49-F238E27FC236}">
                <a16:creationId xmlns:a16="http://schemas.microsoft.com/office/drawing/2014/main" id="{EBD0CA52-B260-B5E1-E8BD-62500CE37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087" y="2606657"/>
            <a:ext cx="4807337" cy="404199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F324DABC-8063-47F5-32A7-E5BDBEE9B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61766DD9-DCE5-3CA7-CC3D-1F08D9F1468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23120" y="2871360"/>
              <a:ext cx="1838160" cy="313056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61766DD9-DCE5-3CA7-CC3D-1F08D9F146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3760" y="2862000"/>
                <a:ext cx="1856880" cy="314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653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25"/>
    </mc:Choice>
    <mc:Fallback>
      <p:transition spd="slow" advTm="8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43A83-8E7E-833B-3B02-5DA26D606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Immagine 4">
            <a:extLst>
              <a:ext uri="{FF2B5EF4-FFF2-40B4-BE49-F238E27FC236}">
                <a16:creationId xmlns:a16="http://schemas.microsoft.com/office/drawing/2014/main" id="{7388C02C-7870-CE77-EC9A-5DEF8AD6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839" y="324852"/>
            <a:ext cx="6966322" cy="17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Immagine 5">
            <a:extLst>
              <a:ext uri="{FF2B5EF4-FFF2-40B4-BE49-F238E27FC236}">
                <a16:creationId xmlns:a16="http://schemas.microsoft.com/office/drawing/2014/main" id="{AE961C92-CB4A-05B4-0C4E-88873044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" y="2187402"/>
            <a:ext cx="4974217" cy="433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Immagine 9">
            <a:extLst>
              <a:ext uri="{FF2B5EF4-FFF2-40B4-BE49-F238E27FC236}">
                <a16:creationId xmlns:a16="http://schemas.microsoft.com/office/drawing/2014/main" id="{E6DF4BEC-0D04-C7EF-7D84-8C223BA5F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87402"/>
            <a:ext cx="4500880" cy="433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09D71692-3C94-E721-6036-659E8C7DE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5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4"/>
    </mc:Choice>
    <mc:Fallback>
      <p:transition spd="slow" advTm="1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E2747C0-81CF-3FBA-E475-E0EFAC26E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8" y="991084"/>
            <a:ext cx="5034451" cy="1821566"/>
          </a:xfrm>
          <a:prstGeom prst="rect">
            <a:avLst/>
          </a:prstGeom>
        </p:spPr>
      </p:pic>
      <p:pic>
        <p:nvPicPr>
          <p:cNvPr id="7" name="Immagine 6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C560473E-DF41-451F-968B-97BFADEE0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35" y="342900"/>
            <a:ext cx="2806700" cy="61722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1DC30C-9849-BEA9-968F-14A3A5E06542}"/>
              </a:ext>
            </a:extLst>
          </p:cNvPr>
          <p:cNvSpPr txBox="1"/>
          <p:nvPr/>
        </p:nvSpPr>
        <p:spPr>
          <a:xfrm>
            <a:off x="1866096" y="3429000"/>
            <a:ext cx="52105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This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study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clarified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OAGB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favorable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comparable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results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with RYGB in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patients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with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obesity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having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mild-to- moderate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uncomplicated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GERD with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easier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technique,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less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operative time,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fewer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complications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Both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procedures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caused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significant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reduction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in %TEAE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total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episodes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of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reflux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acid, and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weak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acid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reflux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episodes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with no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significant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difference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between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them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However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,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alkaline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reflux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was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significantly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more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reduced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in RYGB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than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OAGB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at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 6 and 12 </a:t>
            </a:r>
            <a:r>
              <a:rPr lang="it-IT" sz="18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months</a:t>
            </a:r>
            <a:r>
              <a:rPr lang="it-IT" sz="18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/>
              </a:rPr>
              <a:t>. </a:t>
            </a:r>
            <a:endParaRPr lang="it-IT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45B58427-C7BD-6352-C697-07C6A6C8C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1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37"/>
    </mc:Choice>
    <mc:Fallback>
      <p:transition spd="slow" advTm="46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Diagramma, schermata&#10;&#10;Descrizione generata automaticamente">
            <a:extLst>
              <a:ext uri="{FF2B5EF4-FFF2-40B4-BE49-F238E27FC236}">
                <a16:creationId xmlns:a16="http://schemas.microsoft.com/office/drawing/2014/main" id="{9C2F8321-842B-568B-6243-0DD11B8A6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6" y="131427"/>
            <a:ext cx="5754627" cy="2390505"/>
          </a:xfrm>
          <a:prstGeom prst="rect">
            <a:avLst/>
          </a:prstGeom>
        </p:spPr>
      </p:pic>
      <p:pic>
        <p:nvPicPr>
          <p:cNvPr id="9" name="Immagine 8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342B4F16-B042-70DF-22FB-7DA7D35C8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833137"/>
            <a:ext cx="7772400" cy="1734426"/>
          </a:xfrm>
          <a:prstGeom prst="rect">
            <a:avLst/>
          </a:prstGeom>
        </p:spPr>
      </p:pic>
      <p:pic>
        <p:nvPicPr>
          <p:cNvPr id="11" name="Immagine 10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FC75339A-B696-3725-6563-3AD878116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4878768"/>
            <a:ext cx="7772400" cy="1704567"/>
          </a:xfrm>
          <a:prstGeom prst="rect">
            <a:avLst/>
          </a:prstGeom>
        </p:spPr>
      </p:pic>
      <p:pic>
        <p:nvPicPr>
          <p:cNvPr id="4" name="Audio 3">
            <a:extLst>
              <a:ext uri="{FF2B5EF4-FFF2-40B4-BE49-F238E27FC236}">
                <a16:creationId xmlns:a16="http://schemas.microsoft.com/office/drawing/2014/main" id="{A0037540-09C0-B29C-4AF3-09E599F82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0"/>
    </mc:Choice>
    <mc:Fallback>
      <p:transition spd="slow" advTm="4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041CF6-CB35-4715-B2E4-065EA213B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53" y="0"/>
            <a:ext cx="5812048" cy="182224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48127BE-A99E-E547-B9D6-102745325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53" y="1884018"/>
            <a:ext cx="11632900" cy="419417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C5CEFE9-99D6-C04E-8EA1-E8AB00294D15}"/>
              </a:ext>
            </a:extLst>
          </p:cNvPr>
          <p:cNvSpPr/>
          <p:nvPr/>
        </p:nvSpPr>
        <p:spPr>
          <a:xfrm>
            <a:off x="9305925" y="2425856"/>
            <a:ext cx="809625" cy="34034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3108558-4F92-554C-B3D7-2B7DBFDEEEEA}"/>
              </a:ext>
            </a:extLst>
          </p:cNvPr>
          <p:cNvSpPr/>
          <p:nvPr/>
        </p:nvSpPr>
        <p:spPr>
          <a:xfrm>
            <a:off x="7610475" y="2425856"/>
            <a:ext cx="809625" cy="34034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5C49399-944B-124D-851D-C289E77C2562}"/>
              </a:ext>
            </a:extLst>
          </p:cNvPr>
          <p:cNvSpPr/>
          <p:nvPr/>
        </p:nvSpPr>
        <p:spPr>
          <a:xfrm>
            <a:off x="4095750" y="2425856"/>
            <a:ext cx="809625" cy="340344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D88C2F3B-56D8-0610-D4A5-D6DA2FCD8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69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92"/>
    </mc:Choice>
    <mc:Fallback>
      <p:transition spd="slow" advTm="51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86A2CD-C4CF-4936-962E-035814C3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5924"/>
          <a:stretch/>
        </p:blipFill>
        <p:spPr>
          <a:xfrm>
            <a:off x="0" y="0"/>
            <a:ext cx="5124450" cy="20117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A3E3EE-56A7-436D-AD6D-2947324069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097"/>
          <a:stretch/>
        </p:blipFill>
        <p:spPr>
          <a:xfrm>
            <a:off x="1803678" y="2180960"/>
            <a:ext cx="7668791" cy="4342388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0330DA9B-7D9E-467F-8141-E314A3856605}"/>
              </a:ext>
            </a:extLst>
          </p:cNvPr>
          <p:cNvSpPr/>
          <p:nvPr/>
        </p:nvSpPr>
        <p:spPr>
          <a:xfrm>
            <a:off x="1219200" y="5004431"/>
            <a:ext cx="8901953" cy="16025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C873966-4259-A14F-B287-62874289887B}"/>
              </a:ext>
            </a:extLst>
          </p:cNvPr>
          <p:cNvCxnSpPr>
            <a:cxnSpLocks/>
          </p:cNvCxnSpPr>
          <p:nvPr/>
        </p:nvCxnSpPr>
        <p:spPr>
          <a:xfrm flipV="1">
            <a:off x="5348538" y="5592680"/>
            <a:ext cx="1157037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31DA0C6-5A0B-C449-BF8F-1080BAF77CA4}"/>
              </a:ext>
            </a:extLst>
          </p:cNvPr>
          <p:cNvCxnSpPr>
            <a:cxnSpLocks/>
          </p:cNvCxnSpPr>
          <p:nvPr/>
        </p:nvCxnSpPr>
        <p:spPr>
          <a:xfrm flipV="1">
            <a:off x="5348538" y="6097505"/>
            <a:ext cx="1157037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extLst>
              <a:ext uri="{FF2B5EF4-FFF2-40B4-BE49-F238E27FC236}">
                <a16:creationId xmlns:a16="http://schemas.microsoft.com/office/drawing/2014/main" id="{67E11D63-BADD-576A-3E1E-A4AB9FE9E5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34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88"/>
    </mc:Choice>
    <mc:Fallback>
      <p:transition spd="slow" advTm="6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33BD75-A480-4EE7-B9BA-8F3B92683C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8540" y="2599765"/>
            <a:ext cx="11742928" cy="4109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 questionnaire was e-mailed to all S.I.C.OB. </a:t>
            </a:r>
            <a:r>
              <a:rPr lang="en-US" sz="1800" b="1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centres</a:t>
            </a:r>
            <a:r>
              <a:rPr lang="en-US" sz="18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excellence </a:t>
            </a:r>
            <a:r>
              <a:rPr lang="en-US" sz="1800" b="1" i="1" u="sng" dirty="0">
                <a:ln>
                  <a:solidFill>
                    <a:srgbClr val="002060">
                      <a:alpha val="32055"/>
                    </a:srgbClr>
                  </a:solidFill>
                </a:ln>
                <a:solidFill>
                  <a:srgbClr val="FF0000"/>
                </a:solidFill>
              </a:rPr>
              <a:t>(annual caseload &gt; 100; 5-year follow-up &gt; 50%) </a:t>
            </a:r>
          </a:p>
          <a:p>
            <a:pPr lvl="2">
              <a:lnSpc>
                <a:spcPct val="250000"/>
              </a:lnSpc>
              <a:buFont typeface="Wingdings" pitchFamily="2" charset="2"/>
              <a:buChar char="Ø"/>
            </a:pP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Early complications (&lt;30 days)</a:t>
            </a:r>
          </a:p>
          <a:p>
            <a:pPr lvl="2">
              <a:lnSpc>
                <a:spcPct val="250000"/>
              </a:lnSpc>
              <a:buFont typeface="Wingdings" pitchFamily="2" charset="2"/>
              <a:buChar char="Ø"/>
            </a:pP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Late complications (&gt;30 days)</a:t>
            </a:r>
          </a:p>
          <a:p>
            <a:pPr lvl="2">
              <a:lnSpc>
                <a:spcPct val="250000"/>
              </a:lnSpc>
              <a:buFont typeface="Wingdings" pitchFamily="2" charset="2"/>
              <a:buChar char="Ø"/>
            </a:pP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Reoperation: surgical treatment of a complication (internal hernia repair…)</a:t>
            </a:r>
          </a:p>
          <a:p>
            <a:pPr lvl="2">
              <a:lnSpc>
                <a:spcPct val="250000"/>
              </a:lnSpc>
              <a:buFont typeface="Wingdings" pitchFamily="2" charset="2"/>
              <a:buChar char="Ø"/>
            </a:pPr>
            <a:r>
              <a:rPr lang="en-US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Revisional procedure: modification of original technique or conversion to another intervention</a:t>
            </a:r>
          </a:p>
          <a:p>
            <a:endParaRPr lang="en-US" sz="800" b="1" i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0AF317-280C-448A-8601-B85FDF6DF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245" y="304520"/>
            <a:ext cx="1514475" cy="19907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5714EE-E9C7-46C0-9383-F4BB5DC559BE}"/>
              </a:ext>
            </a:extLst>
          </p:cNvPr>
          <p:cNvSpPr txBox="1"/>
          <p:nvPr/>
        </p:nvSpPr>
        <p:spPr>
          <a:xfrm>
            <a:off x="4952720" y="1279869"/>
            <a:ext cx="349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Obesity</a:t>
            </a:r>
            <a:r>
              <a:rPr lang="it-IT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Surgery (2022 32:256-265)</a:t>
            </a:r>
            <a:endParaRPr lang="it-IT" dirty="0"/>
          </a:p>
          <a:p>
            <a:endParaRPr lang="en-US" b="1" i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E742EAD9-2B53-78EF-E7BB-0CF2DBDE4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2"/>
    </mc:Choice>
    <mc:Fallback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33BD75-A480-4EE7-B9BA-8F3B92683C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1926" y="1640118"/>
            <a:ext cx="10710924" cy="1731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i="1" dirty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181 (2.08%) </a:t>
            </a:r>
            <a:r>
              <a:rPr lang="en-GB" i="1" dirty="0"/>
              <a:t>patients underwent a revisional procedure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FD5EDD20-FB4B-4537-9F6B-435DD4F9C23A}"/>
              </a:ext>
            </a:extLst>
          </p:cNvPr>
          <p:cNvGraphicFramePr>
            <a:graphicFrameLocks noGrp="1"/>
          </p:cNvGraphicFramePr>
          <p:nvPr/>
        </p:nvGraphicFramePr>
        <p:xfrm>
          <a:off x="1270340" y="2904565"/>
          <a:ext cx="9475052" cy="2950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4992">
                  <a:extLst>
                    <a:ext uri="{9D8B030D-6E8A-4147-A177-3AD203B41FA5}">
                      <a16:colId xmlns:a16="http://schemas.microsoft.com/office/drawing/2014/main" val="305089995"/>
                    </a:ext>
                  </a:extLst>
                </a:gridCol>
                <a:gridCol w="2275418">
                  <a:extLst>
                    <a:ext uri="{9D8B030D-6E8A-4147-A177-3AD203B41FA5}">
                      <a16:colId xmlns:a16="http://schemas.microsoft.com/office/drawing/2014/main" val="14780231"/>
                    </a:ext>
                  </a:extLst>
                </a:gridCol>
                <a:gridCol w="2595741">
                  <a:extLst>
                    <a:ext uri="{9D8B030D-6E8A-4147-A177-3AD203B41FA5}">
                      <a16:colId xmlns:a16="http://schemas.microsoft.com/office/drawing/2014/main" val="2400911764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3919398496"/>
                    </a:ext>
                  </a:extLst>
                </a:gridCol>
              </a:tblGrid>
              <a:tr h="5109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Prevalence in revised population   (n=181 patients)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Prevalence in the total population   (n=8676 patients)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Onset time from OAGB-MGB (months)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5166481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DGER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82 (45.3%)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82 (0.94%)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43.19 ± 37.52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565103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Weight regain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42 (23.2%)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42 (0.48%)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58.23 ± 35.14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9887338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Excessive Weight Loss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16 (8.8%)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16 (0.18%)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19.50 ± 9.06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1581070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Marginal ulcer perforation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 (6.6%)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12 (0.13%)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26.36 ± 17.43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7393361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Gastro-gastric fistula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 (5.5%)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 (0.11%)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71.67 ± 33.71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6546404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Marginal ulcer bleeding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9 (4.9%)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9 (0.10%)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23.33 ± 20.20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4252155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Anastomotic stenosis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 (2.7%)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 (0.06%)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8.00 ± 4.69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9854889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Diarrhea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 (1.6%)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3 (0.03%)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16.00 ± 6.92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461240"/>
                  </a:ext>
                </a:extLst>
              </a:tr>
              <a:tr h="2710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Reactive Hypoglycemia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 (1.1%)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 (0.02%)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5.50 ± 4.94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0959030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95A26ED2-A092-4C72-A419-D9D680C30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90" y="332247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D978166-283A-4F26-A465-12B88B578EF9}"/>
              </a:ext>
            </a:extLst>
          </p:cNvPr>
          <p:cNvSpPr/>
          <p:nvPr/>
        </p:nvSpPr>
        <p:spPr>
          <a:xfrm>
            <a:off x="1270339" y="3407848"/>
            <a:ext cx="9475052" cy="2864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8AA531D-C881-41A2-ABD0-856D5368C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245" y="304520"/>
            <a:ext cx="1514475" cy="19907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BC381B-678E-C9ED-87F7-E6756C99B883}"/>
              </a:ext>
            </a:extLst>
          </p:cNvPr>
          <p:cNvSpPr txBox="1"/>
          <p:nvPr/>
        </p:nvSpPr>
        <p:spPr>
          <a:xfrm>
            <a:off x="4952720" y="1279869"/>
            <a:ext cx="349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Obesity</a:t>
            </a:r>
            <a:r>
              <a:rPr lang="it-IT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Surgery (2022 32:256-265)</a:t>
            </a:r>
            <a:endParaRPr lang="it-IT" dirty="0"/>
          </a:p>
          <a:p>
            <a:endParaRPr lang="en-US" b="1" i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2AE043B4-251D-C031-ABBB-93BB956F06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59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0"/>
    </mc:Choice>
    <mc:Fallback>
      <p:transition spd="slow" advTm="4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0982A83-42C7-4525-982B-148EAF6D2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32"/>
          <a:stretch/>
        </p:blipFill>
        <p:spPr>
          <a:xfrm>
            <a:off x="59633" y="1635416"/>
            <a:ext cx="6562725" cy="35196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B1091E3-AB71-4CF5-9254-DE27E746C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854" y="1625891"/>
            <a:ext cx="5294715" cy="3587168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8F0FECA3-95C2-4DD6-89B3-DF87B9582573}"/>
              </a:ext>
            </a:extLst>
          </p:cNvPr>
          <p:cNvSpPr/>
          <p:nvPr/>
        </p:nvSpPr>
        <p:spPr>
          <a:xfrm>
            <a:off x="10182771" y="2396860"/>
            <a:ext cx="665922" cy="26010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06D3F75F-A3C3-112E-1B1E-788B9DE2F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9"/>
    </mc:Choice>
    <mc:Fallback>
      <p:transition spd="slow" advTm="3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5F14E2B-B615-4F8F-B4DC-4216FE0DF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825416"/>
            <a:ext cx="10905066" cy="52071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CCA2659-3A80-4480-B01A-FBC19E1F57BB}"/>
              </a:ext>
            </a:extLst>
          </p:cNvPr>
          <p:cNvSpPr/>
          <p:nvPr/>
        </p:nvSpPr>
        <p:spPr>
          <a:xfrm>
            <a:off x="1065229" y="4572000"/>
            <a:ext cx="9903640" cy="12506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A40295E8-8510-95D5-C6E3-311B9B96AF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710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6"/>
    </mc:Choice>
    <mc:Fallback>
      <p:transition spd="slow" advTm="2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F09CF2A-463B-DC16-B64B-B9CF607D0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5251238" cy="21453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512EE9-A1CB-9783-B1E6-ADBD328A4B9B}"/>
              </a:ext>
            </a:extLst>
          </p:cNvPr>
          <p:cNvSpPr txBox="1"/>
          <p:nvPr/>
        </p:nvSpPr>
        <p:spPr>
          <a:xfrm>
            <a:off x="85197" y="2423835"/>
            <a:ext cx="120216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87 studies; 27.775 patients; 8 RCTs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6% rate of new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onset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reflux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; 4% after PS; 10% after OAGB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i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15%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esophagitis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; 13% grade  A/B; 1% grade C/D; 1%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Barrett’s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esophagus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; 16% after PS; 19% after OAGB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i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Marginal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Ulcers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3%; 3% after PS; 2% after OAGB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i="1" dirty="0">
              <a:ln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Revisional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Surgery to RYGBP 2%; 1% after PS; 6% after OAGB </a:t>
            </a:r>
            <a:r>
              <a:rPr lang="it-IT" sz="2000" i="1" dirty="0" err="1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2000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RS</a:t>
            </a:r>
            <a:endParaRPr lang="it-IT" sz="2000" i="1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A19FF980-933D-FEA1-1AC8-7E361695C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37"/>
    </mc:Choice>
    <mc:Fallback>
      <p:transition spd="slow" advTm="8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1C1D1D13-B3BD-3E48-1033-1D51DBE2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265238"/>
            <a:ext cx="3724066" cy="510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>
            <a:extLst>
              <a:ext uri="{FF2B5EF4-FFF2-40B4-BE49-F238E27FC236}">
                <a16:creationId xmlns:a16="http://schemas.microsoft.com/office/drawing/2014/main" id="{FF8579E1-9C70-5AF7-C5CC-75A1CBDCE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7" y="1251005"/>
            <a:ext cx="4202113" cy="511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2">
            <a:extLst>
              <a:ext uri="{FF2B5EF4-FFF2-40B4-BE49-F238E27FC236}">
                <a16:creationId xmlns:a16="http://schemas.microsoft.com/office/drawing/2014/main" id="{2FD42E6D-02CE-ECFF-2F24-82D2D3E25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166" y="6419848"/>
            <a:ext cx="3071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180 – 220 cm from Treitz </a:t>
            </a:r>
            <a:r>
              <a:rPr lang="it-IT" alt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ligament</a:t>
            </a:r>
            <a:r>
              <a:rPr lang="it-IT" alt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7" name="Connettore 2 3">
            <a:extLst>
              <a:ext uri="{FF2B5EF4-FFF2-40B4-BE49-F238E27FC236}">
                <a16:creationId xmlns:a16="http://schemas.microsoft.com/office/drawing/2014/main" id="{B10BC942-A924-A941-FEED-A2E18D2787C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845903" y="4941888"/>
            <a:ext cx="431800" cy="12239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38100" dir="5400000" algn="ctr" rotWithShape="0">
              <a:srgbClr val="002041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itolo 7">
            <a:extLst>
              <a:ext uri="{FF2B5EF4-FFF2-40B4-BE49-F238E27FC236}">
                <a16:creationId xmlns:a16="http://schemas.microsoft.com/office/drawing/2014/main" id="{09943E4E-BFF9-B78E-F53C-2BE4259C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 dirty="0">
                <a:ln w="3175">
                  <a:solidFill>
                    <a:srgbClr val="C00000"/>
                  </a:solidFill>
                </a:ln>
                <a:solidFill>
                  <a:srgbClr val="2A0A94"/>
                </a:solidFill>
                <a:latin typeface="+mn-lt"/>
                <a:ea typeface="MS PGothic" charset="0"/>
                <a:cs typeface="Times New Roman" charset="0"/>
              </a:rPr>
              <a:t>MGB/OAGB in </a:t>
            </a:r>
            <a:r>
              <a:rPr lang="it-IT" sz="3200" dirty="0" err="1">
                <a:ln w="3175">
                  <a:solidFill>
                    <a:srgbClr val="C00000"/>
                  </a:solidFill>
                </a:ln>
                <a:solidFill>
                  <a:srgbClr val="2A0A94"/>
                </a:solidFill>
                <a:latin typeface="+mn-lt"/>
                <a:ea typeface="MS PGothic" charset="0"/>
                <a:cs typeface="Times New Roman" charset="0"/>
              </a:rPr>
              <a:t>Italy</a:t>
            </a:r>
            <a:r>
              <a:rPr lang="it-IT" sz="3200" dirty="0">
                <a:ln w="3175">
                  <a:solidFill>
                    <a:srgbClr val="C00000"/>
                  </a:solidFill>
                </a:ln>
                <a:solidFill>
                  <a:srgbClr val="2A0A94"/>
                </a:solidFill>
                <a:latin typeface="+mn-lt"/>
                <a:ea typeface="MS PGothic" charset="0"/>
                <a:cs typeface="Times New Roman" charset="0"/>
              </a:rPr>
              <a:t> 2006-2016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FB9C0E61-C45E-B717-CBCA-69A5F1AC68E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03960" y="2183760"/>
              <a:ext cx="4803840" cy="165132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FB9C0E61-C45E-B717-CBCA-69A5F1AC68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4600" y="2174400"/>
                <a:ext cx="4822560" cy="16700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extLst>
              <a:ext uri="{FF2B5EF4-FFF2-40B4-BE49-F238E27FC236}">
                <a16:creationId xmlns:a16="http://schemas.microsoft.com/office/drawing/2014/main" id="{9BAB1FFC-4B77-72D6-9836-083DE7F540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32"/>
    </mc:Choice>
    <mc:Fallback>
      <p:transition spd="slow" advTm="7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6AA05-5D1E-4FBF-C655-29C254CF4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D1A58F1E-6FF2-E037-D555-F2B0943D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6" y="460327"/>
            <a:ext cx="6021541" cy="1979373"/>
          </a:xfrm>
          <a:prstGeom prst="rect">
            <a:avLst/>
          </a:prstGeom>
        </p:spPr>
      </p:pic>
      <p:pic>
        <p:nvPicPr>
          <p:cNvPr id="7" name="Immagine 6" descr="Immagine che contiene testo, ricevuta, Carattere, schermata&#10;&#10;Descrizione generata automaticamente">
            <a:extLst>
              <a:ext uri="{FF2B5EF4-FFF2-40B4-BE49-F238E27FC236}">
                <a16:creationId xmlns:a16="http://schemas.microsoft.com/office/drawing/2014/main" id="{3999FD13-47B6-B5D6-C436-3803731F4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6" y="3069174"/>
            <a:ext cx="6021541" cy="1670492"/>
          </a:xfrm>
          <a:prstGeom prst="rect">
            <a:avLst/>
          </a:prstGeom>
        </p:spPr>
      </p:pic>
      <p:pic>
        <p:nvPicPr>
          <p:cNvPr id="9" name="Immagine 8" descr="Immagine che contiene testo, menu, schermata, documento&#10;&#10;Descrizione generata automaticamente">
            <a:extLst>
              <a:ext uri="{FF2B5EF4-FFF2-40B4-BE49-F238E27FC236}">
                <a16:creationId xmlns:a16="http://schemas.microsoft.com/office/drawing/2014/main" id="{F92B5219-4DDE-DEBE-A52F-BB86C8787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34" y="460328"/>
            <a:ext cx="5065610" cy="44513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3866270-700E-D338-D2DE-7C7C88F90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1" y="5507983"/>
            <a:ext cx="11556813" cy="1000526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E9D3CBF4-8A46-8C19-2299-2CBD98412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8"/>
    </mc:Choice>
    <mc:Fallback>
      <p:transition spd="slow" advTm="5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66C2AD8-F18B-4E1B-9442-A2F10E66B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2"/>
          <a:stretch/>
        </p:blipFill>
        <p:spPr>
          <a:xfrm>
            <a:off x="6006354" y="1892668"/>
            <a:ext cx="5598744" cy="40448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3C3A476-BC7A-41C0-B9E8-C9772F51D6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276"/>
          <a:stretch/>
        </p:blipFill>
        <p:spPr>
          <a:xfrm>
            <a:off x="3381897" y="234635"/>
            <a:ext cx="6217533" cy="141843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81855C2D-728F-4ABA-98A3-9C3968CA4B1B}"/>
              </a:ext>
            </a:extLst>
          </p:cNvPr>
          <p:cNvSpPr/>
          <p:nvPr/>
        </p:nvSpPr>
        <p:spPr>
          <a:xfrm>
            <a:off x="455017" y="6013747"/>
            <a:ext cx="10767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In particular, weakly alkaline refluxes were markedly higher than those recorded after MGB </a:t>
            </a:r>
          </a:p>
          <a:p>
            <a:pPr algn="ctr"/>
            <a:r>
              <a:rPr lang="en-US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(38 versus 0, P &lt; .0001)</a:t>
            </a:r>
            <a:endParaRPr lang="it-IT" i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59F8609-613A-42A9-B97A-B58EDF3BD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1" y="1892668"/>
            <a:ext cx="5779920" cy="3660407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538C80C-1355-A241-AD7C-9BEF6A39830B}"/>
              </a:ext>
            </a:extLst>
          </p:cNvPr>
          <p:cNvSpPr/>
          <p:nvPr/>
        </p:nvSpPr>
        <p:spPr>
          <a:xfrm>
            <a:off x="5448300" y="2495549"/>
            <a:ext cx="314326" cy="262890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extLst>
              <a:ext uri="{FF2B5EF4-FFF2-40B4-BE49-F238E27FC236}">
                <a16:creationId xmlns:a16="http://schemas.microsoft.com/office/drawing/2014/main" id="{D5855FE3-1C6D-4477-23B7-8D445D4637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81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74"/>
    </mc:Choice>
    <mc:Fallback>
      <p:transition spd="slow" advTm="8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B18BE92-0234-4CDC-8195-8F9DBB11EB2C}"/>
              </a:ext>
            </a:extLst>
          </p:cNvPr>
          <p:cNvSpPr/>
          <p:nvPr/>
        </p:nvSpPr>
        <p:spPr>
          <a:xfrm>
            <a:off x="6661686" y="2535810"/>
            <a:ext cx="5190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n>
                  <a:solidFill>
                    <a:srgbClr val="002060">
                      <a:alpha val="30000"/>
                    </a:srgbClr>
                  </a:solidFill>
                </a:ln>
                <a:solidFill>
                  <a:srgbClr val="FF0000"/>
                </a:solidFill>
              </a:rPr>
              <a:t>Pre-operative upper gastrointestinal endoscopy (UGIE) was not done…</a:t>
            </a:r>
            <a:endParaRPr lang="it-IT" sz="2000" i="1" dirty="0">
              <a:ln>
                <a:solidFill>
                  <a:srgbClr val="002060">
                    <a:alpha val="30000"/>
                  </a:srgb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EEBEEA-6B57-4FB8-B80B-9267625A1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62" y="249683"/>
            <a:ext cx="5615904" cy="211955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E0339B5-7541-4496-8413-15E907198862}"/>
              </a:ext>
            </a:extLst>
          </p:cNvPr>
          <p:cNvSpPr/>
          <p:nvPr/>
        </p:nvSpPr>
        <p:spPr>
          <a:xfrm>
            <a:off x="339862" y="2428089"/>
            <a:ext cx="5615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True junctional cancer occurring 2 years after OAGB-MGB</a:t>
            </a:r>
          </a:p>
          <a:p>
            <a:pPr algn="ctr"/>
            <a:r>
              <a:rPr lang="en-US" sz="2000" i="1" dirty="0">
                <a:ln>
                  <a:solidFill>
                    <a:srgbClr val="002060">
                      <a:alpha val="29762"/>
                    </a:srgbClr>
                  </a:solidFill>
                </a:ln>
                <a:solidFill>
                  <a:srgbClr val="FF0000"/>
                </a:solidFill>
              </a:rPr>
              <a:t>Preop Grade C esophagitis….</a:t>
            </a:r>
            <a:endParaRPr lang="it-IT" sz="2000" i="1" dirty="0">
              <a:ln>
                <a:solidFill>
                  <a:srgbClr val="002060">
                    <a:alpha val="29762"/>
                  </a:srgb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39D654-5D84-421E-AA60-F183E30E7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87" y="249683"/>
            <a:ext cx="5190451" cy="2119551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514079B8-8012-4545-814C-E8E32A7B1418}"/>
              </a:ext>
            </a:extLst>
          </p:cNvPr>
          <p:cNvSpPr/>
          <p:nvPr/>
        </p:nvSpPr>
        <p:spPr>
          <a:xfrm>
            <a:off x="1189209" y="6357583"/>
            <a:ext cx="9888718" cy="400110"/>
          </a:xfrm>
          <a:prstGeom prst="rect">
            <a:avLst/>
          </a:prstGeom>
          <a:ln>
            <a:solidFill>
              <a:srgbClr val="002060">
                <a:alpha val="23395"/>
              </a:srgb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n>
                  <a:solidFill>
                    <a:srgbClr val="002060">
                      <a:alpha val="30000"/>
                    </a:srgbClr>
                  </a:solidFill>
                </a:ln>
                <a:solidFill>
                  <a:srgbClr val="FF0000"/>
                </a:solidFill>
              </a:rPr>
              <a:t>From 1997 to 2023,  4 documented cases of esophago-gastric cancer</a:t>
            </a:r>
            <a:endParaRPr lang="it-IT" sz="2000" i="1" dirty="0">
              <a:ln>
                <a:solidFill>
                  <a:srgbClr val="002060">
                    <a:alpha val="30000"/>
                  </a:srgb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65F89D-B44A-5DCB-21BD-44242EBB9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680" y="3443752"/>
            <a:ext cx="5552624" cy="211955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4A04AEC-430A-7F2D-BCB3-1B55958D56F3}"/>
              </a:ext>
            </a:extLst>
          </p:cNvPr>
          <p:cNvSpPr/>
          <p:nvPr/>
        </p:nvSpPr>
        <p:spPr>
          <a:xfrm>
            <a:off x="3759680" y="5631317"/>
            <a:ext cx="5206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n>
                  <a:solidFill>
                    <a:srgbClr val="002060">
                      <a:alpha val="30000"/>
                    </a:srgbClr>
                  </a:solidFill>
                </a:ln>
                <a:solidFill>
                  <a:srgbClr val="FF0000"/>
                </a:solidFill>
              </a:rPr>
              <a:t>12 years following primary OAGB</a:t>
            </a:r>
            <a:endParaRPr lang="it-IT" sz="2000" i="1" dirty="0">
              <a:ln>
                <a:solidFill>
                  <a:srgbClr val="002060">
                    <a:alpha val="30000"/>
                  </a:srgb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CE4C6453-963C-896B-84DE-AA565F422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313"/>
    </mc:Choice>
    <mc:Fallback>
      <p:transition spd="slow" advTm="266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DFE600-0019-403D-B5E8-D54A1627D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87" y="2254328"/>
            <a:ext cx="11002617" cy="448440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sz="2200" i="1" dirty="0">
                <a:ln w="635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OAGB may resemble BII but it is a completely different procedure and no assumption on OAGB can be based on outcomes of BII</a:t>
            </a:r>
          </a:p>
          <a:p>
            <a:pPr>
              <a:buFont typeface="Wingdings" pitchFamily="2" charset="2"/>
              <a:buChar char="Ø"/>
            </a:pPr>
            <a:endParaRPr lang="en-US" sz="2200" i="1" dirty="0">
              <a:ln w="635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i="1" dirty="0">
                <a:ln w="635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pressure gradient between the sleeve-shaped stomach and the jejunum acts as an active pump facilitating the flow of the bile into the intestine, while the length of the pouch avoids reflux into the esophagus</a:t>
            </a:r>
          </a:p>
          <a:p>
            <a:pPr>
              <a:buFont typeface="Wingdings" pitchFamily="2" charset="2"/>
              <a:buChar char="Ø"/>
            </a:pPr>
            <a:endParaRPr lang="en-US" sz="2200" i="1" dirty="0">
              <a:ln w="635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i="1" dirty="0">
                <a:ln w="635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Interestingly, there are also evidences that at 1 year after surgery there is no difference in bile reflux after OAGB and Roux-en-Y Gastric Bypass</a:t>
            </a:r>
          </a:p>
          <a:p>
            <a:pPr>
              <a:buFont typeface="Wingdings" pitchFamily="2" charset="2"/>
              <a:buChar char="Ø"/>
            </a:pPr>
            <a:endParaRPr lang="en-US" sz="2200" i="1" dirty="0">
              <a:ln w="635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i="1" dirty="0">
                <a:ln w="635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In conclusion we must remember that gastric cancer after OAGB is exceedingly rare</a:t>
            </a:r>
          </a:p>
          <a:p>
            <a:pPr>
              <a:buFont typeface="Wingdings" pitchFamily="2" charset="2"/>
              <a:buChar char="Ø"/>
            </a:pPr>
            <a:endParaRPr lang="en-US" sz="2200" i="1" dirty="0">
              <a:ln w="635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i="1" dirty="0">
                <a:ln w="6350">
                  <a:solidFill>
                    <a:srgbClr val="002060">
                      <a:alpha val="35336"/>
                    </a:srgbClr>
                  </a:solidFill>
                </a:ln>
                <a:solidFill>
                  <a:srgbClr val="FF0000"/>
                </a:solidFill>
              </a:rPr>
              <a:t>We do not really wonder about what will happen in ten years, since nothing very alarming happened after OAGB procedure in the last 24 years</a:t>
            </a:r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8BCE80-0F7E-4136-972F-C48B155C3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346" y="38811"/>
            <a:ext cx="5276293" cy="2015449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782B4A93-74A5-1345-5FA3-A4AD31E69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9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84"/>
    </mc:Choice>
    <mc:Fallback>
      <p:transition spd="slow" advTm="11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D1FB09-E827-D82B-FFB1-1ABC1EBB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13991" cy="219456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58A9F946-3B21-377F-54E7-5AB6365599DA}"/>
              </a:ext>
            </a:extLst>
          </p:cNvPr>
          <p:cNvSpPr txBox="1">
            <a:spLocks/>
          </p:cNvSpPr>
          <p:nvPr/>
        </p:nvSpPr>
        <p:spPr>
          <a:xfrm>
            <a:off x="2969804" y="2394065"/>
            <a:ext cx="6368142" cy="419161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sz="3600" dirty="0">
              <a:ln w="3175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50 studies</a:t>
            </a: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49.991 Pts</a:t>
            </a: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446 PTS (1.0%) requiring in hospital treatment</a:t>
            </a: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BPL length &lt; 150 </a:t>
            </a:r>
            <a:r>
              <a:rPr lang="en-US" sz="30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cms</a:t>
            </a: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5 pts (1.1%)</a:t>
            </a: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BPL length &gt; 150 </a:t>
            </a:r>
            <a:r>
              <a:rPr lang="en-US" sz="30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cms</a:t>
            </a: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151 pts (33.9%)</a:t>
            </a:r>
          </a:p>
          <a:p>
            <a:pPr>
              <a:lnSpc>
                <a:spcPct val="160000"/>
              </a:lnSpc>
            </a:pPr>
            <a:r>
              <a:rPr lang="en-US" sz="30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Unknown in 290 pts (65%)</a:t>
            </a:r>
          </a:p>
          <a:p>
            <a:endParaRPr lang="it-IT" dirty="0"/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4A3115AD-59C8-D5AF-7455-472BDD6C0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9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41"/>
    </mc:Choice>
    <mc:Fallback>
      <p:transition spd="slow" advTm="112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7D0C55-5EAA-9744-BD72-D6BB8F38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889" y="663190"/>
            <a:ext cx="6368142" cy="1023816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To be </a:t>
            </a:r>
            <a:r>
              <a:rPr lang="it-IT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reminded</a:t>
            </a:r>
            <a:r>
              <a:rPr lang="it-IT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  <a:latin typeface="+mn-lt"/>
              </a:rPr>
              <a:t>…</a:t>
            </a:r>
          </a:p>
        </p:txBody>
      </p:sp>
      <p:pic>
        <p:nvPicPr>
          <p:cNvPr id="5" name="Picture 4" descr="Microscopic view of cells">
            <a:extLst>
              <a:ext uri="{FF2B5EF4-FFF2-40B4-BE49-F238E27FC236}">
                <a16:creationId xmlns:a16="http://schemas.microsoft.com/office/drawing/2014/main" id="{D2B395BB-E734-4CE2-9A9B-617E8D8B9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44" r="21536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8B5DF7-5F83-2241-85B9-C6FCAB591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241" y="1516284"/>
            <a:ext cx="6630502" cy="487424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Factors</a:t>
            </a:r>
            <a:r>
              <a:rPr lang="it-IT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influencing</a:t>
            </a:r>
            <a:r>
              <a:rPr lang="it-IT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absorption</a:t>
            </a:r>
            <a:r>
              <a:rPr lang="it-IT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at</a:t>
            </a:r>
            <a:r>
              <a:rPr lang="it-IT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level</a:t>
            </a:r>
            <a:r>
              <a:rPr lang="it-IT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small </a:t>
            </a:r>
            <a:r>
              <a:rPr lang="it-IT" sz="31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bowel</a:t>
            </a:r>
            <a:endParaRPr lang="it-IT" sz="3100" dirty="0">
              <a:ln w="3175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it-IT" sz="3100" dirty="0">
              <a:ln w="3175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Liver secretion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Pancreas secretion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Immunological status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Length of intestinal villi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Bacterial growth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Small bowel motility</a:t>
            </a:r>
          </a:p>
          <a:p>
            <a:pPr>
              <a:lnSpc>
                <a:spcPct val="170000"/>
              </a:lnSpc>
            </a:pPr>
            <a:r>
              <a:rPr lang="en-US" sz="31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Small bowel length</a:t>
            </a:r>
          </a:p>
          <a:p>
            <a:endParaRPr lang="it-IT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771C6FC7-4678-9765-A59C-00165EAA9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6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77"/>
    </mc:Choice>
    <mc:Fallback>
      <p:transition spd="slow" advTm="5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4C89D7B8-0770-E74B-A0AC-478FDA4B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002"/>
            <a:ext cx="12192000" cy="111620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ln w="31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</a:rPr>
              <a:t>Conclusions</a:t>
            </a:r>
            <a:r>
              <a:rPr lang="it-IT" dirty="0">
                <a:ln w="31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</a:rPr>
              <a:t> 1</a:t>
            </a:r>
            <a:br>
              <a:rPr lang="it-IT" dirty="0">
                <a:latin typeface="+mn-lt"/>
              </a:rPr>
            </a:br>
            <a:endParaRPr lang="it-IT" dirty="0">
              <a:latin typeface="+mn-lt"/>
            </a:endParaRP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795615B9-872B-E549-B184-3C8E0A84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2490"/>
            <a:ext cx="11957685" cy="5910324"/>
          </a:xfrm>
        </p:spPr>
        <p:txBody>
          <a:bodyPr anchor="ctr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OAGB works probably due to a double mechanism of action, restriction, especially at beginning, and </a:t>
            </a:r>
            <a:r>
              <a:rPr lang="en-US" sz="1600" dirty="0" err="1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hypoabsorption</a:t>
            </a:r>
            <a:r>
              <a:rPr lang="en-US" sz="16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later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Small bowel length is a gross criterion, but remains an acceptable criterion, even though a standardization of the procedure remains mandatory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Biliopancreatic limb should be tailored according to body-mass index (BMI)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n w="3175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Maintain at least 300 cm of common channel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More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than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50% of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morbid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obese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patients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candidated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BMS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present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GERD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GERD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following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does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not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involve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esophagus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vast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majority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published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series</a:t>
            </a:r>
            <a:endParaRPr lang="it-IT" sz="1600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GERD following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often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present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the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gastric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pouch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but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no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specific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symptoms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or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mucosal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reflux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related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damage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have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been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described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so far (27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years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Although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more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RCTs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remain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welcome, and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reminding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us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surgery «one size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does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not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fit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all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»,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based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published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evidence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seems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viable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procedure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especially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morbid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obese (BMI&gt;45) or super obese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patients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even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presence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preoperative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mild to moderate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reflux</a:t>
            </a:r>
            <a:endParaRPr lang="it-IT" sz="1600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2DA3C2ED-15D2-554C-D8CC-DCE237A337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41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42"/>
    </mc:Choice>
    <mc:Fallback>
      <p:transition spd="slow" advTm="12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8A293-2295-641D-095E-B79C7010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0019E606-FC0A-F53D-1F94-78F418C2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3002"/>
            <a:ext cx="12192000" cy="111620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>
                <a:ln w="31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</a:rPr>
              <a:t>Conclusions</a:t>
            </a:r>
            <a:r>
              <a:rPr lang="it-IT" dirty="0">
                <a:ln w="3175">
                  <a:solidFill>
                    <a:srgbClr val="002060"/>
                  </a:solidFill>
                </a:ln>
                <a:solidFill>
                  <a:srgbClr val="FF0000"/>
                </a:solidFill>
                <a:latin typeface="+mn-lt"/>
              </a:rPr>
              <a:t> 2</a:t>
            </a:r>
            <a:br>
              <a:rPr lang="it-IT" dirty="0">
                <a:latin typeface="+mn-lt"/>
              </a:rPr>
            </a:br>
            <a:endParaRPr lang="it-IT" dirty="0">
              <a:latin typeface="+mn-lt"/>
            </a:endParaRP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2C0769F8-2A72-27FE-0579-D2057DEA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9323"/>
            <a:ext cx="12192000" cy="5910324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magnitude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weight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loss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appears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be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least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equivalent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RYGB and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potentially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superior to SG and GB</a:t>
            </a:r>
            <a:endParaRPr lang="en-US" sz="1600" dirty="0">
              <a:ln w="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Quantitative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analysis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demonstrated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that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weight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loss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greater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for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patients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who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had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their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primary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operation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when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compared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patients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who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had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the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revision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surgery after SG and GB </a:t>
            </a:r>
          </a:p>
          <a:p>
            <a:pPr>
              <a:lnSpc>
                <a:spcPct val="150000"/>
              </a:lnSpc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appears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have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favorable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effects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on T2DM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remission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detected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the quantitative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analysis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well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the qualitative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analysis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both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short-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term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and in medium-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term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follow-up studies, i.e., after 24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months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and 60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months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respectively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effects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OAGB on HTN, OSAS and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dyslipidemia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also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seemed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favorable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but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the data are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too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few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and follow up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too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short to be conclusive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current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literature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suggests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that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OAGB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 safe procedure. The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percentage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early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perioperative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complications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low,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even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comparison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with RYGB     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Bile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reflux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described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a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reason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for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conversion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from OAGB to RYGB in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several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studies,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however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this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does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not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seem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to be a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frequent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problem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in the quantitative and qualitative studies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analyzed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In the quantitative studies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reviewed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, no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cases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of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cancer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were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it-IT" sz="1600" dirty="0" err="1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reported</a:t>
            </a:r>
            <a:r>
              <a:rPr lang="it-IT" sz="16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70000"/>
              </a:lnSpc>
              <a:spcAft>
                <a:spcPts val="800"/>
              </a:spcAft>
            </a:pPr>
            <a:endParaRPr lang="it-IT" sz="1600" dirty="0">
              <a:ln w="12700">
                <a:solidFill>
                  <a:srgbClr val="00206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422E59FC-B880-17BA-B46A-836C3E0B62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3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91"/>
    </mc:Choice>
    <mc:Fallback>
      <p:transition spd="slow" advTm="130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15775548-4B76-869E-0ECA-17FE553D5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264062" cy="1344914"/>
          </a:xfrm>
        </p:spPr>
      </p:pic>
      <p:pic>
        <p:nvPicPr>
          <p:cNvPr id="5" name="Immagine 4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7B059835-BF1D-28E6-2377-A95C56C86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613" y="487853"/>
            <a:ext cx="7772400" cy="5882293"/>
          </a:xfrm>
          <a:prstGeom prst="rect">
            <a:avLst/>
          </a:prstGeom>
        </p:spPr>
      </p:pic>
      <p:pic>
        <p:nvPicPr>
          <p:cNvPr id="9" name="Audio 8">
            <a:extLst>
              <a:ext uri="{FF2B5EF4-FFF2-40B4-BE49-F238E27FC236}">
                <a16:creationId xmlns:a16="http://schemas.microsoft.com/office/drawing/2014/main" id="{E8689372-C38C-C1F9-B7AD-807A34A03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25"/>
    </mc:Choice>
    <mc:Fallback>
      <p:transition spd="slow" advTm="126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ricevuta, schermata, Carattere&#10;&#10;Descrizione generata automaticamente">
            <a:extLst>
              <a:ext uri="{FF2B5EF4-FFF2-40B4-BE49-F238E27FC236}">
                <a16:creationId xmlns:a16="http://schemas.microsoft.com/office/drawing/2014/main" id="{CA48CC9E-A709-C691-5322-571B42BD7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10" y="3922544"/>
            <a:ext cx="10427580" cy="2711170"/>
          </a:xfrm>
          <a:prstGeom prst="rect">
            <a:avLst/>
          </a:prstGeom>
        </p:spPr>
      </p:pic>
      <p:pic>
        <p:nvPicPr>
          <p:cNvPr id="5" name="Segnaposto contenuto 4" descr="Immagine che contiene testo, schermata, Carattere, bianco&#10;&#10;Descrizione generata automaticamente">
            <a:extLst>
              <a:ext uri="{FF2B5EF4-FFF2-40B4-BE49-F238E27FC236}">
                <a16:creationId xmlns:a16="http://schemas.microsoft.com/office/drawing/2014/main" id="{8C8B4E28-A539-0416-C92B-44BD16680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10" y="979229"/>
            <a:ext cx="5849330" cy="2193498"/>
          </a:xfrm>
          <a:prstGeom prst="rect">
            <a:avLst/>
          </a:prstGeom>
        </p:spPr>
      </p:pic>
      <p:pic>
        <p:nvPicPr>
          <p:cNvPr id="6" name="Immagine 5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67145B78-DC21-2952-E4F3-8D9C09C19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304" y="522024"/>
            <a:ext cx="4169486" cy="3231350"/>
          </a:xfrm>
          <a:prstGeom prst="rect">
            <a:avLst/>
          </a:prstGeo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62DFED54-98B3-B529-81D9-9C53489A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92"/>
    </mc:Choice>
    <mc:Fallback>
      <p:transition spd="slow" advTm="6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772B93-6969-A2C2-44A8-18FE6D962433}"/>
              </a:ext>
            </a:extLst>
          </p:cNvPr>
          <p:cNvSpPr txBox="1"/>
          <p:nvPr/>
        </p:nvSpPr>
        <p:spPr>
          <a:xfrm>
            <a:off x="3048000" y="2953485"/>
            <a:ext cx="6096000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6000" dirty="0">
                <a:ln w="0"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outerShdw blurRad="50800" dist="38100" algn="l" rotWithShape="0">
                    <a:srgbClr val="002060">
                      <a:alpha val="2457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WL%</a:t>
            </a: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434DB9B6-0B54-272D-5169-DCED3EA1D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6"/>
    </mc:Choice>
    <mc:Fallback>
      <p:transition spd="slow" advTm="1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11A7B4-5B5A-7FDC-F3FF-CD8F35088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61922" cy="217424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1AD9E1-5898-FBDE-6808-AB444FFD3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80746"/>
            <a:ext cx="5861922" cy="2906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57FCF8-EF85-647B-1321-3204D72A2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36" y="2901949"/>
            <a:ext cx="5058664" cy="28103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7CDFEC-5EC4-99AB-ECF8-933D263E5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862" y="1996440"/>
            <a:ext cx="6207170" cy="4861560"/>
          </a:xfrm>
          <a:prstGeom prst="rect">
            <a:avLst/>
          </a:prstGeom>
        </p:spPr>
      </p:pic>
      <p:cxnSp>
        <p:nvCxnSpPr>
          <p:cNvPr id="7" name="Connettore diritto 10">
            <a:extLst>
              <a:ext uri="{FF2B5EF4-FFF2-40B4-BE49-F238E27FC236}">
                <a16:creationId xmlns:a16="http://schemas.microsoft.com/office/drawing/2014/main" id="{C36AE008-D859-E7B8-7767-E849075A29EB}"/>
              </a:ext>
            </a:extLst>
          </p:cNvPr>
          <p:cNvCxnSpPr>
            <a:cxnSpLocks/>
          </p:cNvCxnSpPr>
          <p:nvPr/>
        </p:nvCxnSpPr>
        <p:spPr>
          <a:xfrm>
            <a:off x="5972169" y="3482057"/>
            <a:ext cx="6205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10">
            <a:extLst>
              <a:ext uri="{FF2B5EF4-FFF2-40B4-BE49-F238E27FC236}">
                <a16:creationId xmlns:a16="http://schemas.microsoft.com/office/drawing/2014/main" id="{A476B265-8A5F-E333-ACC5-900960A7C2EE}"/>
              </a:ext>
            </a:extLst>
          </p:cNvPr>
          <p:cNvCxnSpPr>
            <a:cxnSpLocks/>
          </p:cNvCxnSpPr>
          <p:nvPr/>
        </p:nvCxnSpPr>
        <p:spPr>
          <a:xfrm>
            <a:off x="5970782" y="3057516"/>
            <a:ext cx="6205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10">
            <a:extLst>
              <a:ext uri="{FF2B5EF4-FFF2-40B4-BE49-F238E27FC236}">
                <a16:creationId xmlns:a16="http://schemas.microsoft.com/office/drawing/2014/main" id="{3BE6DDAC-67EA-FB35-29D0-CCB547A0B039}"/>
              </a:ext>
            </a:extLst>
          </p:cNvPr>
          <p:cNvCxnSpPr>
            <a:cxnSpLocks/>
          </p:cNvCxnSpPr>
          <p:nvPr/>
        </p:nvCxnSpPr>
        <p:spPr>
          <a:xfrm>
            <a:off x="5970782" y="3297001"/>
            <a:ext cx="6205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10">
            <a:extLst>
              <a:ext uri="{FF2B5EF4-FFF2-40B4-BE49-F238E27FC236}">
                <a16:creationId xmlns:a16="http://schemas.microsoft.com/office/drawing/2014/main" id="{C6169AD3-FC20-09CF-56F4-BB45D181A44B}"/>
              </a:ext>
            </a:extLst>
          </p:cNvPr>
          <p:cNvCxnSpPr>
            <a:cxnSpLocks/>
          </p:cNvCxnSpPr>
          <p:nvPr/>
        </p:nvCxnSpPr>
        <p:spPr>
          <a:xfrm>
            <a:off x="5961282" y="3678001"/>
            <a:ext cx="62058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extLst>
              <a:ext uri="{FF2B5EF4-FFF2-40B4-BE49-F238E27FC236}">
                <a16:creationId xmlns:a16="http://schemas.microsoft.com/office/drawing/2014/main" id="{F2B0ACED-1311-18CE-9299-109936F36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66"/>
    </mc:Choice>
    <mc:Fallback>
      <p:transition spd="slow" advTm="7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5121C-A2D9-A638-0490-77A4A773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8207F9-084B-868B-84F2-DBC1A75E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32500" cy="2247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7EDB5C-04FC-8333-5287-9972CC93C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63" y="2482849"/>
            <a:ext cx="4826007" cy="41516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F84FB4-E58E-71FE-E2DA-ADEC2D18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482848"/>
            <a:ext cx="5252616" cy="4151631"/>
          </a:xfrm>
          <a:prstGeom prst="rect">
            <a:avLst/>
          </a:prstGeom>
        </p:spPr>
      </p:pic>
      <p:cxnSp>
        <p:nvCxnSpPr>
          <p:cNvPr id="6" name="Connettore diritto 10">
            <a:extLst>
              <a:ext uri="{FF2B5EF4-FFF2-40B4-BE49-F238E27FC236}">
                <a16:creationId xmlns:a16="http://schemas.microsoft.com/office/drawing/2014/main" id="{CB4929C2-C577-6ADD-C4BB-0E2A9A243A7C}"/>
              </a:ext>
            </a:extLst>
          </p:cNvPr>
          <p:cNvCxnSpPr>
            <a:cxnSpLocks/>
          </p:cNvCxnSpPr>
          <p:nvPr/>
        </p:nvCxnSpPr>
        <p:spPr>
          <a:xfrm>
            <a:off x="6083929" y="4781813"/>
            <a:ext cx="526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D401F5CE-B2C2-86A2-EA40-2D005A97FC4F}"/>
              </a:ext>
            </a:extLst>
          </p:cNvPr>
          <p:cNvSpPr/>
          <p:nvPr/>
        </p:nvSpPr>
        <p:spPr>
          <a:xfrm>
            <a:off x="8229601" y="2979772"/>
            <a:ext cx="1026160" cy="6473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14D257E-23BB-9219-7E65-B0F5AD4870B5}"/>
              </a:ext>
            </a:extLst>
          </p:cNvPr>
          <p:cNvSpPr/>
          <p:nvPr/>
        </p:nvSpPr>
        <p:spPr>
          <a:xfrm>
            <a:off x="9255761" y="2979772"/>
            <a:ext cx="1026160" cy="6473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" name="Connettore diritto 10">
            <a:extLst>
              <a:ext uri="{FF2B5EF4-FFF2-40B4-BE49-F238E27FC236}">
                <a16:creationId xmlns:a16="http://schemas.microsoft.com/office/drawing/2014/main" id="{1A1EE8FF-CE4D-5A8B-4DA2-CA2EA3A14494}"/>
              </a:ext>
            </a:extLst>
          </p:cNvPr>
          <p:cNvCxnSpPr>
            <a:cxnSpLocks/>
          </p:cNvCxnSpPr>
          <p:nvPr/>
        </p:nvCxnSpPr>
        <p:spPr>
          <a:xfrm>
            <a:off x="6083928" y="4487897"/>
            <a:ext cx="526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10">
            <a:extLst>
              <a:ext uri="{FF2B5EF4-FFF2-40B4-BE49-F238E27FC236}">
                <a16:creationId xmlns:a16="http://schemas.microsoft.com/office/drawing/2014/main" id="{A08E814D-2001-7A30-0671-18FCC64AFD1D}"/>
              </a:ext>
            </a:extLst>
          </p:cNvPr>
          <p:cNvCxnSpPr>
            <a:cxnSpLocks/>
          </p:cNvCxnSpPr>
          <p:nvPr/>
        </p:nvCxnSpPr>
        <p:spPr>
          <a:xfrm>
            <a:off x="6094814" y="4215757"/>
            <a:ext cx="526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0">
            <a:extLst>
              <a:ext uri="{FF2B5EF4-FFF2-40B4-BE49-F238E27FC236}">
                <a16:creationId xmlns:a16="http://schemas.microsoft.com/office/drawing/2014/main" id="{CBCC130E-E2DA-8269-26AA-7AD5753C3DA2}"/>
              </a:ext>
            </a:extLst>
          </p:cNvPr>
          <p:cNvCxnSpPr>
            <a:cxnSpLocks/>
          </p:cNvCxnSpPr>
          <p:nvPr/>
        </p:nvCxnSpPr>
        <p:spPr>
          <a:xfrm>
            <a:off x="6083928" y="5576471"/>
            <a:ext cx="526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23349782-6365-0ED4-3594-2CEAE3ED0A95}"/>
              </a:ext>
            </a:extLst>
          </p:cNvPr>
          <p:cNvCxnSpPr>
            <a:cxnSpLocks/>
          </p:cNvCxnSpPr>
          <p:nvPr/>
        </p:nvCxnSpPr>
        <p:spPr>
          <a:xfrm>
            <a:off x="6073043" y="5870386"/>
            <a:ext cx="52646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extLst>
              <a:ext uri="{FF2B5EF4-FFF2-40B4-BE49-F238E27FC236}">
                <a16:creationId xmlns:a16="http://schemas.microsoft.com/office/drawing/2014/main" id="{C8304E4F-810C-18B1-FA33-D1D2934FB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36"/>
    </mc:Choice>
    <mc:Fallback>
      <p:transition spd="slow" advTm="7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0.1|3.9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4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4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2.5|20.1|11.9|5.4|22.4|6.6|1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8.1|13.6|14.5|12.1|16.5|28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10011</TotalTime>
  <Words>1695</Words>
  <Application>Microsoft Macintosh PowerPoint</Application>
  <PresentationFormat>Widescreen</PresentationFormat>
  <Paragraphs>150</Paragraphs>
  <Slides>47</Slides>
  <Notes>0</Notes>
  <HiddenSlides>0</HiddenSlides>
  <MMClips>47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Helvetica</vt:lpstr>
      <vt:lpstr>TjgwhnAdvTT3713a231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MGB/OAGB in Italy 2006-2016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 be reminded…</vt:lpstr>
      <vt:lpstr>Conclusions 1 </vt:lpstr>
      <vt:lpstr>Conclusions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MGB/OAGB a superior surgical option compared to LRYGB for the severely obese Type 2 diabetic patient?</dc:title>
  <dc:creator>Antonio Vitiello</dc:creator>
  <cp:lastModifiedBy>Mario Musella</cp:lastModifiedBy>
  <cp:revision>21</cp:revision>
  <dcterms:created xsi:type="dcterms:W3CDTF">2022-09-03T14:58:03Z</dcterms:created>
  <dcterms:modified xsi:type="dcterms:W3CDTF">2024-11-17T10:36:53Z</dcterms:modified>
</cp:coreProperties>
</file>